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6" r:id="rId2"/>
    <p:sldId id="290" r:id="rId3"/>
    <p:sldId id="305" r:id="rId4"/>
    <p:sldId id="306" r:id="rId5"/>
    <p:sldId id="307" r:id="rId6"/>
    <p:sldId id="257" r:id="rId7"/>
    <p:sldId id="258" r:id="rId8"/>
    <p:sldId id="259" r:id="rId9"/>
    <p:sldId id="297" r:id="rId10"/>
    <p:sldId id="303" r:id="rId11"/>
    <p:sldId id="260" r:id="rId12"/>
    <p:sldId id="304" r:id="rId13"/>
    <p:sldId id="308" r:id="rId14"/>
    <p:sldId id="272" r:id="rId15"/>
    <p:sldId id="276" r:id="rId16"/>
    <p:sldId id="277" r:id="rId17"/>
    <p:sldId id="278" r:id="rId18"/>
    <p:sldId id="263" r:id="rId19"/>
    <p:sldId id="268" r:id="rId20"/>
    <p:sldId id="265" r:id="rId21"/>
    <p:sldId id="266" r:id="rId22"/>
    <p:sldId id="267" r:id="rId23"/>
    <p:sldId id="269" r:id="rId24"/>
  </p:sldIdLst>
  <p:sldSz cx="9144000" cy="6858000" type="screen4x3"/>
  <p:notesSz cx="6761163" cy="99314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33"/>
    <a:srgbClr val="FF0000"/>
    <a:srgbClr val="FFCC00"/>
    <a:srgbClr val="FF9933"/>
    <a:srgbClr val="000066"/>
    <a:srgbClr val="21E534"/>
    <a:srgbClr val="660066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éma alapján készült stílus 1 – 2. jelölőszín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595" autoAdjust="0"/>
  </p:normalViewPr>
  <p:slideViewPr>
    <p:cSldViewPr snapToGrid="0">
      <p:cViewPr varScale="1">
        <p:scale>
          <a:sx n="66" d="100"/>
          <a:sy n="66" d="100"/>
        </p:scale>
        <p:origin x="-141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FB261BC-2227-4E0E-B118-CD2192CCB305}" type="datetimeFigureOut">
              <a:rPr lang="hu-HU"/>
              <a:pPr>
                <a:defRPr/>
              </a:pPr>
              <a:t>2013.02.20.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29050" y="9432925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7C7CD45-6DE3-45F3-A0B0-70281816D19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BDA7C-7610-48D0-B640-C0D8DB1C66A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0FA41-D077-44CB-820D-AA2935A54D7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91313" y="1268413"/>
            <a:ext cx="2078037" cy="4897437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68413"/>
            <a:ext cx="6081713" cy="489743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BABA2-8C95-466F-BCB0-958C1072428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313" y="1268413"/>
            <a:ext cx="8301037" cy="6477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457200" y="1989138"/>
            <a:ext cx="8229600" cy="4176712"/>
          </a:xfrm>
        </p:spPr>
        <p:txBody>
          <a:bodyPr/>
          <a:lstStyle/>
          <a:p>
            <a:pPr lvl="0"/>
            <a:endParaRPr lang="hu-H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D2013-E472-481D-B6EC-3ED178BC387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5F19B-3727-4CD6-8C59-8EC08AA52FD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CE64C-C037-4159-B00B-3B0C119F338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89138"/>
            <a:ext cx="4038600" cy="4176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89138"/>
            <a:ext cx="4038600" cy="4176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AB1E1-0E1F-45E9-8606-E736CE4A4BD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9C2D1-D4C8-469E-920F-B2D85A7554B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50923-5B5E-4ACD-9598-62D2403FCD4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CA142-DB56-4453-B902-8D3D5DC3FFF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205FB-B380-434F-8C6F-AE56779F9E9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81F95-8F8B-4FC0-A95C-07133F5B7B4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0" y="1196975"/>
            <a:ext cx="9144000" cy="566102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u-HU">
              <a:cs typeface="+mn-cs"/>
            </a:endParaRP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CC99"/>
          </a:solidFill>
          <a:ln w="25400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u-HU"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268413"/>
            <a:ext cx="83010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9138"/>
            <a:ext cx="822960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F83C0646-E737-46F0-B24E-B56505C2DFB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pic>
        <p:nvPicPr>
          <p:cNvPr id="1033" name="Picture 11" descr="om_fejlec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854450" y="128588"/>
            <a:ext cx="5181600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Text Box 14"/>
          <p:cNvSpPr txBox="1">
            <a:spLocks noChangeArrowheads="1"/>
          </p:cNvSpPr>
          <p:nvPr userDrawn="1"/>
        </p:nvSpPr>
        <p:spPr bwMode="auto">
          <a:xfrm>
            <a:off x="250825" y="260350"/>
            <a:ext cx="3384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u-HU" sz="2000" b="1">
                <a:solidFill>
                  <a:schemeClr val="accent2"/>
                </a:solidFill>
                <a:cs typeface="+mn-cs"/>
              </a:rPr>
              <a:t>Emelt- vagy középszintű felkészítés?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G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Szülői értekezlet</a:t>
            </a:r>
            <a:br>
              <a:rPr lang="hu-HU" smtClean="0"/>
            </a:br>
            <a:r>
              <a:rPr lang="hu-HU" smtClean="0"/>
              <a:t/>
            </a:r>
            <a:br>
              <a:rPr lang="hu-HU" smtClean="0"/>
            </a:br>
            <a:r>
              <a:rPr lang="hu-HU" sz="2000" b="0" i="1" smtClean="0"/>
              <a:t>Lovassy László Gimnázium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u-HU" i="1" smtClean="0"/>
              <a:t>2013. február 20.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2013-tól megkövetelt emelt szintű érettségi</a:t>
            </a:r>
          </a:p>
        </p:txBody>
      </p:sp>
      <p:sp>
        <p:nvSpPr>
          <p:cNvPr id="5" name="Tartalom helye 2"/>
          <p:cNvSpPr txBox="1">
            <a:spLocks/>
          </p:cNvSpPr>
          <p:nvPr/>
        </p:nvSpPr>
        <p:spPr bwMode="auto">
          <a:xfrm>
            <a:off x="444500" y="1951038"/>
            <a:ext cx="8229600" cy="93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Orvos- és egészségtudomány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b="1" dirty="0">
                <a:latin typeface="+mn-lt"/>
              </a:rPr>
              <a:t>általános orvos, fogorvos, gyógyszerész </a:t>
            </a:r>
            <a:r>
              <a:rPr lang="hu-HU" sz="2000" dirty="0">
                <a:latin typeface="+mn-lt"/>
              </a:rPr>
              <a:t>osztatlan képzés</a:t>
            </a:r>
          </a:p>
        </p:txBody>
      </p:sp>
      <p:sp>
        <p:nvSpPr>
          <p:cNvPr id="7" name="Tartalom helye 2"/>
          <p:cNvSpPr txBox="1">
            <a:spLocks/>
          </p:cNvSpPr>
          <p:nvPr/>
        </p:nvSpPr>
        <p:spPr bwMode="auto">
          <a:xfrm>
            <a:off x="444500" y="2776538"/>
            <a:ext cx="8229600" cy="177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Társadalomtudomány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b="1" dirty="0">
                <a:latin typeface="+mn-lt"/>
              </a:rPr>
              <a:t>informatikus könyvtáros, kommunikáció és médiatudomány, kulturális antropológia, nemzetközi tanulmányok, politológia, szociális munka, </a:t>
            </a:r>
            <a:r>
              <a:rPr lang="hu-HU" sz="2000" b="1" dirty="0" err="1">
                <a:latin typeface="+mn-lt"/>
              </a:rPr>
              <a:t>szociálpedagógia</a:t>
            </a:r>
            <a:r>
              <a:rPr lang="hu-HU" sz="2000" b="1" dirty="0">
                <a:latin typeface="+mn-lt"/>
              </a:rPr>
              <a:t>, szociológia, társadalmi tanulmányok </a:t>
            </a:r>
            <a:r>
              <a:rPr lang="hu-HU" sz="2000" dirty="0">
                <a:latin typeface="+mn-lt"/>
              </a:rPr>
              <a:t>alapszakok</a:t>
            </a:r>
            <a:r>
              <a:rPr lang="hu-HU" sz="2000" b="1" dirty="0">
                <a:latin typeface="+mn-lt"/>
              </a:rPr>
              <a:t> </a:t>
            </a:r>
          </a:p>
        </p:txBody>
      </p:sp>
      <p:sp>
        <p:nvSpPr>
          <p:cNvPr id="8" name="Tartalom helye 2"/>
          <p:cNvSpPr txBox="1">
            <a:spLocks/>
          </p:cNvSpPr>
          <p:nvPr/>
        </p:nvSpPr>
        <p:spPr bwMode="auto">
          <a:xfrm>
            <a:off x="415925" y="4437063"/>
            <a:ext cx="8229600" cy="127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Műszaki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b="1" dirty="0">
                <a:latin typeface="+mn-lt"/>
              </a:rPr>
              <a:t>építész </a:t>
            </a:r>
            <a:r>
              <a:rPr lang="hu-HU" sz="2000" dirty="0">
                <a:latin typeface="+mn-lt"/>
              </a:rPr>
              <a:t>osztatlan képzés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b="1" dirty="0">
                <a:latin typeface="+mn-lt"/>
              </a:rPr>
              <a:t>energetikai mérnöki, építészmérnöki </a:t>
            </a:r>
            <a:r>
              <a:rPr lang="hu-HU" sz="2000" dirty="0">
                <a:latin typeface="+mn-lt"/>
              </a:rPr>
              <a:t>alapképzés</a:t>
            </a:r>
          </a:p>
        </p:txBody>
      </p:sp>
      <p:sp>
        <p:nvSpPr>
          <p:cNvPr id="6" name="Robbanás 2 5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9" name="Szövegdoboz 8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sp>
        <p:nvSpPr>
          <p:cNvPr id="10" name="Tartalom helye 2"/>
          <p:cNvSpPr txBox="1">
            <a:spLocks/>
          </p:cNvSpPr>
          <p:nvPr/>
        </p:nvSpPr>
        <p:spPr bwMode="auto">
          <a:xfrm>
            <a:off x="473075" y="5670550"/>
            <a:ext cx="822960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Tanárképzések (osztatlan) esetén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dirty="0">
                <a:latin typeface="+mn-lt"/>
              </a:rPr>
              <a:t>van olyan, ahol a szakpárból az egyik szak tantárgyából</a:t>
            </a: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8636000" y="5786438"/>
            <a:ext cx="304800" cy="701675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4000" b="1">
                <a:solidFill>
                  <a:srgbClr val="FF0000"/>
                </a:solidFill>
              </a:rPr>
              <a:t>!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65" name="Group 121"/>
          <p:cNvGraphicFramePr>
            <a:graphicFrameLocks noGrp="1"/>
          </p:cNvGraphicFramePr>
          <p:nvPr/>
        </p:nvGraphicFramePr>
        <p:xfrm>
          <a:off x="1644650" y="1323975"/>
          <a:ext cx="6527800" cy="5142240"/>
        </p:xfrm>
        <a:graphic>
          <a:graphicData uri="http://schemas.openxmlformats.org/drawingml/2006/table">
            <a:tbl>
              <a:tblPr/>
              <a:tblGrid>
                <a:gridCol w="2566988"/>
                <a:gridCol w="1497012"/>
                <a:gridCol w="2463800"/>
              </a:tblGrid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Az érettségi vizsga százaléka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Érettségi pont</a:t>
                      </a:r>
                      <a:b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(középszint)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Érettségi pont</a:t>
                      </a:r>
                      <a:b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többletponttal (emelt szint)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95-100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90-94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85-89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80-84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75-79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70-74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65-69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60-64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55-59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50-54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45-49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40-44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35-39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30-34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25-29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20-24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0-19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90" name="Rectangle 98"/>
          <p:cNvSpPr>
            <a:spLocks noChangeArrowheads="1"/>
          </p:cNvSpPr>
          <p:nvPr/>
        </p:nvSpPr>
        <p:spPr bwMode="auto">
          <a:xfrm>
            <a:off x="5697538" y="1774825"/>
            <a:ext cx="2474912" cy="2759075"/>
          </a:xfrm>
          <a:prstGeom prst="rect">
            <a:avLst/>
          </a:prstGeom>
          <a:solidFill>
            <a:srgbClr val="FF0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91" name="Rectangle 99"/>
          <p:cNvSpPr>
            <a:spLocks noChangeArrowheads="1"/>
          </p:cNvSpPr>
          <p:nvPr/>
        </p:nvSpPr>
        <p:spPr bwMode="auto">
          <a:xfrm>
            <a:off x="5705475" y="4546600"/>
            <a:ext cx="2466975" cy="257175"/>
          </a:xfrm>
          <a:prstGeom prst="rect">
            <a:avLst/>
          </a:prstGeom>
          <a:solidFill>
            <a:srgbClr val="008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95" name="Rectangle 103"/>
          <p:cNvSpPr>
            <a:spLocks noChangeArrowheads="1"/>
          </p:cNvSpPr>
          <p:nvPr/>
        </p:nvSpPr>
        <p:spPr bwMode="auto">
          <a:xfrm>
            <a:off x="4211638" y="1778000"/>
            <a:ext cx="1485900" cy="296863"/>
          </a:xfrm>
          <a:prstGeom prst="rect">
            <a:avLst/>
          </a:prstGeom>
          <a:solidFill>
            <a:srgbClr val="008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2" name="Csoportba foglalás 47"/>
          <p:cNvGrpSpPr>
            <a:grpSpLocks/>
          </p:cNvGrpSpPr>
          <p:nvPr/>
        </p:nvGrpSpPr>
        <p:grpSpPr bwMode="auto">
          <a:xfrm>
            <a:off x="3705225" y="1803400"/>
            <a:ext cx="519113" cy="4718050"/>
            <a:chOff x="3705225" y="1803400"/>
            <a:chExt cx="519339" cy="4718050"/>
          </a:xfrm>
        </p:grpSpPr>
        <p:sp>
          <p:nvSpPr>
            <p:cNvPr id="9325" name="Line 107"/>
            <p:cNvSpPr>
              <a:spLocks noChangeShapeType="1"/>
            </p:cNvSpPr>
            <p:nvPr/>
          </p:nvSpPr>
          <p:spPr bwMode="auto">
            <a:xfrm>
              <a:off x="3790950" y="2895600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26" name="Line 108"/>
            <p:cNvSpPr>
              <a:spLocks noChangeShapeType="1"/>
            </p:cNvSpPr>
            <p:nvPr/>
          </p:nvSpPr>
          <p:spPr bwMode="auto">
            <a:xfrm>
              <a:off x="3771900" y="1803400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27" name="Line 109"/>
            <p:cNvSpPr>
              <a:spLocks noChangeShapeType="1"/>
            </p:cNvSpPr>
            <p:nvPr/>
          </p:nvSpPr>
          <p:spPr bwMode="auto">
            <a:xfrm>
              <a:off x="3800475" y="4000500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28" name="Line 110"/>
            <p:cNvSpPr>
              <a:spLocks noChangeShapeType="1"/>
            </p:cNvSpPr>
            <p:nvPr/>
          </p:nvSpPr>
          <p:spPr bwMode="auto">
            <a:xfrm>
              <a:off x="3790950" y="5095875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29" name="Line 111"/>
            <p:cNvSpPr>
              <a:spLocks noChangeShapeType="1"/>
            </p:cNvSpPr>
            <p:nvPr/>
          </p:nvSpPr>
          <p:spPr bwMode="auto">
            <a:xfrm>
              <a:off x="3805464" y="5915484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0" name="Line 112"/>
            <p:cNvSpPr>
              <a:spLocks noChangeShapeType="1"/>
            </p:cNvSpPr>
            <p:nvPr/>
          </p:nvSpPr>
          <p:spPr bwMode="auto">
            <a:xfrm>
              <a:off x="4076700" y="5105401"/>
              <a:ext cx="0" cy="78740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1" name="Line 113"/>
            <p:cNvSpPr>
              <a:spLocks noChangeShapeType="1"/>
            </p:cNvSpPr>
            <p:nvPr/>
          </p:nvSpPr>
          <p:spPr bwMode="auto">
            <a:xfrm>
              <a:off x="4076700" y="4019550"/>
              <a:ext cx="0" cy="1076325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2" name="Line 114"/>
            <p:cNvSpPr>
              <a:spLocks noChangeShapeType="1"/>
            </p:cNvSpPr>
            <p:nvPr/>
          </p:nvSpPr>
          <p:spPr bwMode="auto">
            <a:xfrm>
              <a:off x="4076700" y="2886075"/>
              <a:ext cx="0" cy="1114425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3" name="Line 115"/>
            <p:cNvSpPr>
              <a:spLocks noChangeShapeType="1"/>
            </p:cNvSpPr>
            <p:nvPr/>
          </p:nvSpPr>
          <p:spPr bwMode="auto">
            <a:xfrm>
              <a:off x="4076700" y="1803401"/>
              <a:ext cx="0" cy="111125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4" name="Line 116"/>
            <p:cNvSpPr>
              <a:spLocks noChangeShapeType="1"/>
            </p:cNvSpPr>
            <p:nvPr/>
          </p:nvSpPr>
          <p:spPr bwMode="auto">
            <a:xfrm>
              <a:off x="4063299" y="5921829"/>
              <a:ext cx="13401" cy="555171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5" name="Text Box 118"/>
            <p:cNvSpPr txBox="1">
              <a:spLocks noChangeArrowheads="1"/>
            </p:cNvSpPr>
            <p:nvPr/>
          </p:nvSpPr>
          <p:spPr bwMode="auto">
            <a:xfrm>
              <a:off x="3779838" y="6276975"/>
              <a:ext cx="1841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hu-HU" sz="1000"/>
            </a:p>
          </p:txBody>
        </p:sp>
        <p:sp>
          <p:nvSpPr>
            <p:cNvPr id="9336" name="Text Box 119"/>
            <p:cNvSpPr txBox="1">
              <a:spLocks noChangeArrowheads="1"/>
            </p:cNvSpPr>
            <p:nvPr/>
          </p:nvSpPr>
          <p:spPr bwMode="auto">
            <a:xfrm>
              <a:off x="3771900" y="6097818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1</a:t>
              </a:r>
            </a:p>
          </p:txBody>
        </p:sp>
        <p:sp>
          <p:nvSpPr>
            <p:cNvPr id="9337" name="Text Box 120"/>
            <p:cNvSpPr txBox="1">
              <a:spLocks noChangeArrowheads="1"/>
            </p:cNvSpPr>
            <p:nvPr/>
          </p:nvSpPr>
          <p:spPr bwMode="auto">
            <a:xfrm>
              <a:off x="3771900" y="5467350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2</a:t>
              </a:r>
            </a:p>
          </p:txBody>
        </p:sp>
        <p:sp>
          <p:nvSpPr>
            <p:cNvPr id="9338" name="Text Box 121"/>
            <p:cNvSpPr txBox="1">
              <a:spLocks noChangeArrowheads="1"/>
            </p:cNvSpPr>
            <p:nvPr/>
          </p:nvSpPr>
          <p:spPr bwMode="auto">
            <a:xfrm>
              <a:off x="3743325" y="4362450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3</a:t>
              </a:r>
            </a:p>
          </p:txBody>
        </p:sp>
        <p:sp>
          <p:nvSpPr>
            <p:cNvPr id="9339" name="Text Box 122"/>
            <p:cNvSpPr txBox="1">
              <a:spLocks noChangeArrowheads="1"/>
            </p:cNvSpPr>
            <p:nvPr/>
          </p:nvSpPr>
          <p:spPr bwMode="auto">
            <a:xfrm>
              <a:off x="3724275" y="3267075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4</a:t>
              </a:r>
            </a:p>
          </p:txBody>
        </p:sp>
        <p:sp>
          <p:nvSpPr>
            <p:cNvPr id="9340" name="Text Box 123"/>
            <p:cNvSpPr txBox="1">
              <a:spLocks noChangeArrowheads="1"/>
            </p:cNvSpPr>
            <p:nvPr/>
          </p:nvSpPr>
          <p:spPr bwMode="auto">
            <a:xfrm>
              <a:off x="3705225" y="2428875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5</a:t>
              </a:r>
            </a:p>
          </p:txBody>
        </p:sp>
      </p:grpSp>
      <p:grpSp>
        <p:nvGrpSpPr>
          <p:cNvPr id="3" name="Csoportba foglalás 48"/>
          <p:cNvGrpSpPr>
            <a:grpSpLocks/>
          </p:cNvGrpSpPr>
          <p:nvPr/>
        </p:nvGrpSpPr>
        <p:grpSpPr bwMode="auto">
          <a:xfrm>
            <a:off x="8161338" y="1790700"/>
            <a:ext cx="476250" cy="4738688"/>
            <a:chOff x="8161338" y="1790700"/>
            <a:chExt cx="476250" cy="4738688"/>
          </a:xfrm>
        </p:grpSpPr>
        <p:sp>
          <p:nvSpPr>
            <p:cNvPr id="9309" name="Line 126"/>
            <p:cNvSpPr>
              <a:spLocks noChangeShapeType="1"/>
            </p:cNvSpPr>
            <p:nvPr/>
          </p:nvSpPr>
          <p:spPr bwMode="auto">
            <a:xfrm>
              <a:off x="8180388" y="4008437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0" name="Line 127"/>
            <p:cNvSpPr>
              <a:spLocks noChangeShapeType="1"/>
            </p:cNvSpPr>
            <p:nvPr/>
          </p:nvSpPr>
          <p:spPr bwMode="auto">
            <a:xfrm>
              <a:off x="8161338" y="1798637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1" name="Line 128"/>
            <p:cNvSpPr>
              <a:spLocks noChangeShapeType="1"/>
            </p:cNvSpPr>
            <p:nvPr/>
          </p:nvSpPr>
          <p:spPr bwMode="auto">
            <a:xfrm>
              <a:off x="8189913" y="4713288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2" name="Line 129"/>
            <p:cNvSpPr>
              <a:spLocks noChangeShapeType="1"/>
            </p:cNvSpPr>
            <p:nvPr/>
          </p:nvSpPr>
          <p:spPr bwMode="auto">
            <a:xfrm>
              <a:off x="8180388" y="5427663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3" name="Line 130"/>
            <p:cNvSpPr>
              <a:spLocks noChangeShapeType="1"/>
            </p:cNvSpPr>
            <p:nvPr/>
          </p:nvSpPr>
          <p:spPr bwMode="auto">
            <a:xfrm>
              <a:off x="8180388" y="5923422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4" name="Line 131"/>
            <p:cNvSpPr>
              <a:spLocks noChangeShapeType="1"/>
            </p:cNvSpPr>
            <p:nvPr/>
          </p:nvSpPr>
          <p:spPr bwMode="auto">
            <a:xfrm>
              <a:off x="8294688" y="5427663"/>
              <a:ext cx="0" cy="494166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5" name="Line 132"/>
            <p:cNvSpPr>
              <a:spLocks noChangeShapeType="1"/>
            </p:cNvSpPr>
            <p:nvPr/>
          </p:nvSpPr>
          <p:spPr bwMode="auto">
            <a:xfrm>
              <a:off x="8294688" y="4722813"/>
              <a:ext cx="0" cy="6858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6" name="Line 133"/>
            <p:cNvSpPr>
              <a:spLocks noChangeShapeType="1"/>
            </p:cNvSpPr>
            <p:nvPr/>
          </p:nvSpPr>
          <p:spPr bwMode="auto">
            <a:xfrm>
              <a:off x="8294688" y="4008437"/>
              <a:ext cx="0" cy="6858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7" name="Line 134"/>
            <p:cNvSpPr>
              <a:spLocks noChangeShapeType="1"/>
            </p:cNvSpPr>
            <p:nvPr/>
          </p:nvSpPr>
          <p:spPr bwMode="auto">
            <a:xfrm>
              <a:off x="8294688" y="1790700"/>
              <a:ext cx="0" cy="2217738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8" name="Line 135"/>
            <p:cNvSpPr>
              <a:spLocks noChangeShapeType="1"/>
            </p:cNvSpPr>
            <p:nvPr/>
          </p:nvSpPr>
          <p:spPr bwMode="auto">
            <a:xfrm>
              <a:off x="8294688" y="5950857"/>
              <a:ext cx="0" cy="534081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9" name="Text Box 137"/>
            <p:cNvSpPr txBox="1">
              <a:spLocks noChangeArrowheads="1"/>
            </p:cNvSpPr>
            <p:nvPr/>
          </p:nvSpPr>
          <p:spPr bwMode="auto">
            <a:xfrm>
              <a:off x="8169276" y="6284913"/>
              <a:ext cx="1841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hu-HU" sz="1000"/>
            </a:p>
          </p:txBody>
        </p:sp>
        <p:sp>
          <p:nvSpPr>
            <p:cNvPr id="9320" name="Text Box 138"/>
            <p:cNvSpPr txBox="1">
              <a:spLocks noChangeArrowheads="1"/>
            </p:cNvSpPr>
            <p:nvPr/>
          </p:nvSpPr>
          <p:spPr bwMode="auto">
            <a:xfrm>
              <a:off x="8370888" y="6115734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9321" name="Text Box 139"/>
            <p:cNvSpPr txBox="1">
              <a:spLocks noChangeArrowheads="1"/>
            </p:cNvSpPr>
            <p:nvPr/>
          </p:nvSpPr>
          <p:spPr bwMode="auto">
            <a:xfrm>
              <a:off x="8351838" y="5713413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9322" name="Text Box 140"/>
            <p:cNvSpPr txBox="1">
              <a:spLocks noChangeArrowheads="1"/>
            </p:cNvSpPr>
            <p:nvPr/>
          </p:nvSpPr>
          <p:spPr bwMode="auto">
            <a:xfrm>
              <a:off x="8342313" y="4932363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9323" name="Text Box 141"/>
            <p:cNvSpPr txBox="1">
              <a:spLocks noChangeArrowheads="1"/>
            </p:cNvSpPr>
            <p:nvPr/>
          </p:nvSpPr>
          <p:spPr bwMode="auto">
            <a:xfrm>
              <a:off x="8323263" y="4265613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9324" name="Text Box 142"/>
            <p:cNvSpPr txBox="1">
              <a:spLocks noChangeArrowheads="1"/>
            </p:cNvSpPr>
            <p:nvPr/>
          </p:nvSpPr>
          <p:spPr bwMode="auto">
            <a:xfrm>
              <a:off x="8332788" y="2970212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5</a:t>
              </a:r>
            </a:p>
          </p:txBody>
        </p:sp>
      </p:grpSp>
      <p:grpSp>
        <p:nvGrpSpPr>
          <p:cNvPr id="4" name="Group 95"/>
          <p:cNvGrpSpPr>
            <a:grpSpLocks/>
          </p:cNvGrpSpPr>
          <p:nvPr/>
        </p:nvGrpSpPr>
        <p:grpSpPr bwMode="auto">
          <a:xfrm>
            <a:off x="4965700" y="1803400"/>
            <a:ext cx="3206750" cy="2743200"/>
            <a:chOff x="3215" y="1244"/>
            <a:chExt cx="1661" cy="1460"/>
          </a:xfrm>
        </p:grpSpPr>
        <p:sp>
          <p:nvSpPr>
            <p:cNvPr id="9307" name="Line 93"/>
            <p:cNvSpPr>
              <a:spLocks noChangeShapeType="1"/>
            </p:cNvSpPr>
            <p:nvPr/>
          </p:nvSpPr>
          <p:spPr bwMode="auto">
            <a:xfrm flipH="1" flipV="1">
              <a:off x="3215" y="1244"/>
              <a:ext cx="754" cy="146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08" name="Line 94"/>
            <p:cNvSpPr>
              <a:spLocks noChangeShapeType="1"/>
            </p:cNvSpPr>
            <p:nvPr/>
          </p:nvSpPr>
          <p:spPr bwMode="auto">
            <a:xfrm>
              <a:off x="3606" y="2704"/>
              <a:ext cx="127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5" name="Group 95"/>
          <p:cNvGrpSpPr>
            <a:grpSpLocks/>
          </p:cNvGrpSpPr>
          <p:nvPr/>
        </p:nvGrpSpPr>
        <p:grpSpPr bwMode="auto">
          <a:xfrm>
            <a:off x="4848225" y="2032000"/>
            <a:ext cx="3324225" cy="2786063"/>
            <a:chOff x="3215" y="1244"/>
            <a:chExt cx="1661" cy="1460"/>
          </a:xfrm>
        </p:grpSpPr>
        <p:sp>
          <p:nvSpPr>
            <p:cNvPr id="9305" name="Line 93"/>
            <p:cNvSpPr>
              <a:spLocks noChangeShapeType="1"/>
            </p:cNvSpPr>
            <p:nvPr/>
          </p:nvSpPr>
          <p:spPr bwMode="auto">
            <a:xfrm flipH="1" flipV="1">
              <a:off x="3215" y="1244"/>
              <a:ext cx="754" cy="1460"/>
            </a:xfrm>
            <a:prstGeom prst="line">
              <a:avLst/>
            </a:prstGeom>
            <a:noFill/>
            <a:ln w="50800">
              <a:solidFill>
                <a:srgbClr val="0070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06" name="Line 94"/>
            <p:cNvSpPr>
              <a:spLocks noChangeShapeType="1"/>
            </p:cNvSpPr>
            <p:nvPr/>
          </p:nvSpPr>
          <p:spPr bwMode="auto">
            <a:xfrm>
              <a:off x="3606" y="2704"/>
              <a:ext cx="1270" cy="0"/>
            </a:xfrm>
            <a:prstGeom prst="line">
              <a:avLst/>
            </a:prstGeom>
            <a:noFill/>
            <a:ln w="25400">
              <a:solidFill>
                <a:srgbClr val="007033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46" name="Robbanás 2 45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47" name="Szövegdoboz 46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8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8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0" grpId="0" animBg="1"/>
      <p:bldP spid="8291" grpId="0" animBg="1"/>
      <p:bldP spid="829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Kurrens egyetemi szakok érettségi tárgyai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246741" y="1989138"/>
          <a:ext cx="8650515" cy="47599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483926"/>
                <a:gridCol w="5166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Szak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Érettségi követelmény (2 tárgy)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/>
                        <a:t>általános orvos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biológia</a:t>
                      </a:r>
                      <a:r>
                        <a:rPr lang="hu-HU" dirty="0" smtClean="0"/>
                        <a:t> (</a:t>
                      </a:r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emelt</a:t>
                      </a:r>
                      <a:r>
                        <a:rPr lang="hu-HU" dirty="0" smtClean="0"/>
                        <a:t>) és</a:t>
                      </a:r>
                    </a:p>
                    <a:p>
                      <a:pPr algn="ctr"/>
                      <a:r>
                        <a:rPr lang="hu-HU" i="1" dirty="0" smtClean="0"/>
                        <a:t>kémia</a:t>
                      </a:r>
                      <a:r>
                        <a:rPr lang="hu-HU" dirty="0" smtClean="0"/>
                        <a:t> (</a:t>
                      </a:r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emelt</a:t>
                      </a:r>
                      <a:r>
                        <a:rPr lang="hu-HU" dirty="0" smtClean="0"/>
                        <a:t>) vagy </a:t>
                      </a:r>
                      <a:r>
                        <a:rPr lang="hu-HU" i="1" dirty="0" smtClean="0"/>
                        <a:t>fizika</a:t>
                      </a:r>
                      <a:r>
                        <a:rPr lang="hu-HU" dirty="0" smtClean="0"/>
                        <a:t> (</a:t>
                      </a:r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emelt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/>
                        <a:t>villamosmérnöki,</a:t>
                      </a:r>
                      <a:br>
                        <a:rPr lang="hu-HU" b="1" dirty="0" smtClean="0"/>
                      </a:br>
                      <a:r>
                        <a:rPr lang="hu-HU" b="1" dirty="0" smtClean="0"/>
                        <a:t>járműmérnöki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matematika</a:t>
                      </a:r>
                      <a:r>
                        <a:rPr lang="hu-HU" dirty="0" smtClean="0"/>
                        <a:t> és</a:t>
                      </a:r>
                      <a:br>
                        <a:rPr lang="hu-HU" dirty="0" smtClean="0"/>
                      </a:br>
                      <a:r>
                        <a:rPr lang="hu-HU" i="1" dirty="0" smtClean="0"/>
                        <a:t>biológia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fizika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informatika</a:t>
                      </a:r>
                      <a:r>
                        <a:rPr lang="hu-HU" baseline="0" dirty="0" smtClean="0"/>
                        <a:t> vagy </a:t>
                      </a:r>
                      <a:r>
                        <a:rPr lang="hu-HU" i="1" baseline="0" dirty="0" smtClean="0"/>
                        <a:t>kémia</a:t>
                      </a:r>
                      <a:endParaRPr lang="hu-HU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/>
                        <a:t>mérnökinformatikus,</a:t>
                      </a:r>
                      <a:br>
                        <a:rPr lang="hu-HU" b="1" dirty="0" smtClean="0"/>
                      </a:br>
                      <a:r>
                        <a:rPr lang="hu-HU" b="1" dirty="0" smtClean="0"/>
                        <a:t>programtervező informatikus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matematika</a:t>
                      </a:r>
                      <a:r>
                        <a:rPr lang="hu-HU" dirty="0" smtClean="0"/>
                        <a:t> és</a:t>
                      </a:r>
                    </a:p>
                    <a:p>
                      <a:pPr algn="ctr"/>
                      <a:r>
                        <a:rPr lang="hu-HU" i="1" dirty="0" smtClean="0"/>
                        <a:t>fizika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informatika</a:t>
                      </a:r>
                      <a:endParaRPr lang="hu-HU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/>
                        <a:t>pszichológia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idegen nyelv </a:t>
                      </a:r>
                      <a:r>
                        <a:rPr lang="hu-HU" dirty="0" smtClean="0"/>
                        <a:t>vagy </a:t>
                      </a:r>
                      <a:r>
                        <a:rPr lang="hu-HU" i="1" dirty="0" smtClean="0"/>
                        <a:t>biológia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magyar nyelv és irodalom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matematika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történelem</a:t>
                      </a:r>
                      <a:r>
                        <a:rPr lang="hu-HU" dirty="0" smtClean="0"/>
                        <a:t/>
                      </a:r>
                      <a:br>
                        <a:rPr lang="hu-HU" dirty="0" smtClean="0"/>
                      </a:br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egy</a:t>
                      </a:r>
                      <a:r>
                        <a:rPr lang="hu-HU" baseline="0" dirty="0" smtClean="0">
                          <a:solidFill>
                            <a:srgbClr val="FF0000"/>
                          </a:solidFill>
                        </a:rPr>
                        <a:t> vizsgatárgy kötelező emelt szinten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/>
                        <a:t>matematika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matematika</a:t>
                      </a:r>
                      <a:r>
                        <a:rPr lang="hu-HU" dirty="0" smtClean="0"/>
                        <a:t> és</a:t>
                      </a:r>
                    </a:p>
                    <a:p>
                      <a:pPr algn="ctr"/>
                      <a:r>
                        <a:rPr lang="hu-HU" i="1" dirty="0" smtClean="0"/>
                        <a:t>biológia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fizika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földrajz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informatika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kémia</a:t>
                      </a:r>
                      <a:endParaRPr lang="hu-HU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/>
                        <a:t>építész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matematika és fizika</a:t>
                      </a:r>
                    </a:p>
                    <a:p>
                      <a:pPr algn="ctr"/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egy</a:t>
                      </a:r>
                      <a:r>
                        <a:rPr lang="hu-HU" baseline="0" dirty="0" smtClean="0">
                          <a:solidFill>
                            <a:srgbClr val="FF0000"/>
                          </a:solidFill>
                        </a:rPr>
                        <a:t> vizsgatárgy kötelező emelt szinten</a:t>
                      </a:r>
                      <a:endParaRPr lang="hu-HU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bbanás 2 4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" name="Szövegdoboz 5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Az előnyben részesítés elve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625975"/>
          </a:xfrm>
        </p:spPr>
        <p:txBody>
          <a:bodyPr/>
          <a:lstStyle/>
          <a:p>
            <a:pPr eaLnBrk="1" hangingPunct="1"/>
            <a:r>
              <a:rPr lang="hu-HU" b="1" dirty="0" smtClean="0"/>
              <a:t>Hátrányos helyzetű felvételiző		40 pont</a:t>
            </a:r>
          </a:p>
          <a:p>
            <a:pPr marL="623888" lvl="1" indent="0" eaLnBrk="1" hangingPunct="1">
              <a:buFontTx/>
              <a:buNone/>
            </a:pPr>
            <a:r>
              <a:rPr lang="hu-HU" sz="1200" u="sng" dirty="0" smtClean="0">
                <a:solidFill>
                  <a:srgbClr val="000000"/>
                </a:solidFill>
              </a:rPr>
              <a:t>Akit középfokú tanulmányai során </a:t>
            </a:r>
          </a:p>
          <a:p>
            <a:pPr marL="623888" lvl="1" indent="0" eaLnBrk="1" hangingPunct="1"/>
            <a:r>
              <a:rPr lang="hu-HU" sz="1200" dirty="0" smtClean="0">
                <a:solidFill>
                  <a:srgbClr val="000000"/>
                </a:solidFill>
              </a:rPr>
              <a:t> családi körülményei, szociális helyzete miatt a </a:t>
            </a:r>
            <a:r>
              <a:rPr lang="hu-HU" sz="1200" dirty="0" err="1" smtClean="0">
                <a:solidFill>
                  <a:srgbClr val="000000"/>
                </a:solidFill>
              </a:rPr>
              <a:t>jegyzõ</a:t>
            </a:r>
            <a:r>
              <a:rPr lang="hu-HU" sz="1200" dirty="0" smtClean="0">
                <a:solidFill>
                  <a:srgbClr val="000000"/>
                </a:solidFill>
              </a:rPr>
              <a:t> védelembe vett</a:t>
            </a:r>
          </a:p>
          <a:p>
            <a:pPr marL="623888" lvl="1" indent="0" eaLnBrk="1" hangingPunct="1"/>
            <a:r>
              <a:rPr lang="hu-HU" sz="1200" dirty="0" smtClean="0">
                <a:solidFill>
                  <a:srgbClr val="000000"/>
                </a:solidFill>
              </a:rPr>
              <a:t> aki után rendszeres gyermekvédelmi támogatást folyósítottak, </a:t>
            </a:r>
          </a:p>
          <a:p>
            <a:pPr marL="623888" lvl="1" indent="0" eaLnBrk="1" hangingPunct="1"/>
            <a:r>
              <a:rPr lang="hu-HU" sz="1200" dirty="0" smtClean="0">
                <a:solidFill>
                  <a:srgbClr val="000000"/>
                </a:solidFill>
              </a:rPr>
              <a:t> rendszeres gyermekvédelmi kedvezményre jogosult</a:t>
            </a:r>
          </a:p>
          <a:p>
            <a:pPr marL="623888" lvl="1" indent="0" eaLnBrk="1" hangingPunct="1"/>
            <a:r>
              <a:rPr lang="hu-HU" sz="1200" dirty="0" smtClean="0">
                <a:solidFill>
                  <a:srgbClr val="000000"/>
                </a:solidFill>
              </a:rPr>
              <a:t> állami nevelt volt</a:t>
            </a:r>
          </a:p>
          <a:p>
            <a:pPr eaLnBrk="1" hangingPunct="1"/>
            <a:r>
              <a:rPr lang="hu-HU" b="1" dirty="0" smtClean="0"/>
              <a:t>Fogyatékkal élők				40 pont</a:t>
            </a:r>
          </a:p>
          <a:p>
            <a:pPr marL="623888" lvl="1" indent="0" eaLnBrk="1" hangingPunct="1">
              <a:buNone/>
            </a:pPr>
            <a:r>
              <a:rPr lang="hu-HU" sz="1200" dirty="0" smtClean="0"/>
              <a:t>fogyatékossággal élő az a jelentkező, aki testi fogyatékos (gyakori jellemzője a bénulás, végtaghiány, görcsös túlmozgás), érzékszervi fogyatékos (hallássérült, látássérült), autista, beszédfogyatékos vagy megismerés- és viselkedésfejlődési rendellenességgel élő (teljesség igénye nélkül fontosabb és ismertebb részterületei: diszlexia, diszgráfia, </a:t>
            </a:r>
            <a:r>
              <a:rPr lang="hu-HU" sz="1200" dirty="0" err="1" smtClean="0"/>
              <a:t>diszkalkulia</a:t>
            </a:r>
            <a:r>
              <a:rPr lang="hu-HU" sz="1200" dirty="0" smtClean="0"/>
              <a:t>, </a:t>
            </a:r>
            <a:r>
              <a:rPr lang="hu-HU" sz="1200" dirty="0" err="1" smtClean="0"/>
              <a:t>diszortográfia</a:t>
            </a:r>
            <a:r>
              <a:rPr lang="hu-HU" sz="1200" dirty="0" smtClean="0"/>
              <a:t>, hiperaktivitás, figyelemzavarok).</a:t>
            </a:r>
            <a:r>
              <a:rPr lang="hu-HU" sz="1200" b="1" dirty="0" smtClean="0"/>
              <a:t> </a:t>
            </a:r>
          </a:p>
          <a:p>
            <a:pPr marL="223838" indent="0" eaLnBrk="1" hangingPunct="1"/>
            <a:r>
              <a:rPr lang="hu-HU" b="1" dirty="0" smtClean="0"/>
              <a:t>TGYÁS, GYES vagy GYED folyósítása esetén </a:t>
            </a:r>
            <a:r>
              <a:rPr lang="hu-HU" b="1" dirty="0" smtClean="0">
                <a:sym typeface="Wingdings" pitchFamily="2" charset="2"/>
              </a:rPr>
              <a:t>	</a:t>
            </a:r>
            <a:br>
              <a:rPr lang="hu-HU" b="1" dirty="0" smtClean="0">
                <a:sym typeface="Wingdings" pitchFamily="2" charset="2"/>
              </a:rPr>
            </a:br>
            <a:r>
              <a:rPr lang="hu-HU" b="1" dirty="0" smtClean="0">
                <a:sym typeface="Wingdings" pitchFamily="2" charset="2"/>
              </a:rPr>
              <a:t>					 		40 pont</a:t>
            </a:r>
          </a:p>
        </p:txBody>
      </p:sp>
      <p:pic>
        <p:nvPicPr>
          <p:cNvPr id="21508" name="Picture 4" descr="MCj0410825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5761" y="5859463"/>
            <a:ext cx="1577975" cy="99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1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1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10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946150" y="5892800"/>
            <a:ext cx="3240088" cy="925513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 összegzéssel: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340 pont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239713" y="1268413"/>
            <a:ext cx="8301037" cy="647700"/>
          </a:xfrm>
        </p:spPr>
        <p:txBody>
          <a:bodyPr/>
          <a:lstStyle/>
          <a:p>
            <a:pPr eaLnBrk="1" hangingPunct="1"/>
            <a:r>
              <a:rPr lang="hu-HU" smtClean="0"/>
              <a:t>Jogász-irány I.</a:t>
            </a:r>
            <a:endParaRPr lang="hu-HU" b="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9750" y="2513013"/>
            <a:ext cx="25923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Iskolai eredmények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708400" y="2513013"/>
            <a:ext cx="49672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Érettségi eredmények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084888" y="3233738"/>
            <a:ext cx="273526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/>
              <a:t>A két felvételi tárgy</a:t>
            </a:r>
            <a:r>
              <a:rPr lang="hu-HU" sz="1600"/>
              <a:t> érettségi vizsgájának </a:t>
            </a:r>
            <a:r>
              <a:rPr lang="hu-HU" sz="1600" b="1"/>
              <a:t>százalékos eredményeinek összege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39750" y="3225800"/>
            <a:ext cx="2374900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/>
              <a:t>5 tárgy utolsó két</a:t>
            </a:r>
            <a:r>
              <a:rPr lang="hu-HU" sz="1600"/>
              <a:t> </a:t>
            </a:r>
            <a:r>
              <a:rPr lang="hu-HU" sz="1600" b="1"/>
              <a:t>évének</a:t>
            </a:r>
            <a:r>
              <a:rPr lang="hu-HU" sz="1600"/>
              <a:t> év végi eredményeinek összege * 2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958850" y="4741863"/>
            <a:ext cx="1439863" cy="3762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92 pont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708400" y="4749800"/>
            <a:ext cx="1439863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81 pont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6732588" y="4746625"/>
            <a:ext cx="1439862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167 pont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743075" y="4318000"/>
            <a:ext cx="1270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7588250" y="4343400"/>
            <a:ext cx="0" cy="406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4491038" y="44958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404813" y="5308600"/>
            <a:ext cx="4319587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Tanulmányi pontok: </a:t>
            </a:r>
            <a:r>
              <a:rPr lang="hu-HU" b="1">
                <a:solidFill>
                  <a:srgbClr val="FF0000"/>
                </a:solidFill>
              </a:rPr>
              <a:t>173 pont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5435600" y="5308600"/>
            <a:ext cx="3527425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Érettségi pontok: </a:t>
            </a:r>
            <a:r>
              <a:rPr lang="hu-HU" b="1">
                <a:solidFill>
                  <a:srgbClr val="FF0000"/>
                </a:solidFill>
              </a:rPr>
              <a:t>167 pont</a:t>
            </a: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3084513" y="3225800"/>
            <a:ext cx="2735262" cy="13239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5 tárgy érettségi</a:t>
            </a:r>
            <a:r>
              <a:rPr lang="hu-HU" sz="1600"/>
              <a:t> vizsgájának százalékos eredményének </a:t>
            </a:r>
            <a:r>
              <a:rPr lang="hu-HU" sz="1600" b="1"/>
              <a:t>átlaga</a:t>
            </a:r>
            <a:r>
              <a:rPr lang="hu-HU" sz="1600"/>
              <a:t> </a:t>
            </a:r>
          </a:p>
          <a:p>
            <a:pPr algn="ctr"/>
            <a:r>
              <a:rPr lang="hu-HU" sz="1600" b="1"/>
              <a:t>80,8</a:t>
            </a:r>
          </a:p>
          <a:p>
            <a:pPr algn="ctr"/>
            <a:r>
              <a:rPr lang="hu-HU" sz="1600"/>
              <a:t>egész számra kerekítve</a:t>
            </a:r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1697038" y="2882900"/>
            <a:ext cx="7937" cy="317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>
            <a:off x="7537450" y="2908300"/>
            <a:ext cx="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4440238" y="2870200"/>
            <a:ext cx="0" cy="33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8286" name="Group 94"/>
          <p:cNvGraphicFramePr>
            <a:graphicFrameLocks noGrp="1"/>
          </p:cNvGraphicFramePr>
          <p:nvPr>
            <p:ph idx="1"/>
          </p:nvPr>
        </p:nvGraphicFramePr>
        <p:xfrm>
          <a:off x="342900" y="871538"/>
          <a:ext cx="2552700" cy="1496160"/>
        </p:xfrm>
        <a:graphic>
          <a:graphicData uri="http://schemas.openxmlformats.org/drawingml/2006/table">
            <a:tbl>
              <a:tblPr/>
              <a:tblGrid>
                <a:gridCol w="1168400"/>
                <a:gridCol w="635000"/>
                <a:gridCol w="749300"/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hu-H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Angol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Biológia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711" name="Group 183"/>
          <p:cNvGraphicFramePr>
            <a:graphicFrameLocks noGrp="1"/>
          </p:cNvGraphicFramePr>
          <p:nvPr/>
        </p:nvGraphicFramePr>
        <p:xfrm>
          <a:off x="5956300" y="1074738"/>
          <a:ext cx="2997200" cy="1246800"/>
        </p:xfrm>
        <a:graphic>
          <a:graphicData uri="http://schemas.openxmlformats.org/drawingml/2006/table">
            <a:tbl>
              <a:tblPr/>
              <a:tblGrid>
                <a:gridCol w="1168400"/>
                <a:gridCol w="584200"/>
                <a:gridCol w="635000"/>
                <a:gridCol w="609600"/>
              </a:tblGrid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Angol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Német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186"/>
          <p:cNvGrpSpPr>
            <a:grpSpLocks/>
          </p:cNvGrpSpPr>
          <p:nvPr/>
        </p:nvGrpSpPr>
        <p:grpSpPr bwMode="auto">
          <a:xfrm>
            <a:off x="2403475" y="5130800"/>
            <a:ext cx="1817688" cy="166688"/>
            <a:chOff x="1514" y="3232"/>
            <a:chExt cx="1145" cy="105"/>
          </a:xfrm>
        </p:grpSpPr>
        <p:sp>
          <p:nvSpPr>
            <p:cNvPr id="11355" name="Line 184"/>
            <p:cNvSpPr>
              <a:spLocks noChangeShapeType="1"/>
            </p:cNvSpPr>
            <p:nvPr/>
          </p:nvSpPr>
          <p:spPr bwMode="auto">
            <a:xfrm>
              <a:off x="1514" y="3232"/>
              <a:ext cx="576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1356" name="Line 185"/>
            <p:cNvSpPr>
              <a:spLocks noChangeShapeType="1"/>
            </p:cNvSpPr>
            <p:nvPr/>
          </p:nvSpPr>
          <p:spPr bwMode="auto">
            <a:xfrm flipH="1">
              <a:off x="2067" y="3241"/>
              <a:ext cx="5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2715" name="Line 187"/>
          <p:cNvSpPr>
            <a:spLocks noChangeShapeType="1"/>
          </p:cNvSpPr>
          <p:nvPr/>
        </p:nvSpPr>
        <p:spPr bwMode="auto">
          <a:xfrm>
            <a:off x="7589838" y="51181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pSp>
        <p:nvGrpSpPr>
          <p:cNvPr id="3" name="Group 191"/>
          <p:cNvGrpSpPr>
            <a:grpSpLocks/>
          </p:cNvGrpSpPr>
          <p:nvPr/>
        </p:nvGrpSpPr>
        <p:grpSpPr bwMode="auto">
          <a:xfrm>
            <a:off x="3444875" y="5673725"/>
            <a:ext cx="2262188" cy="877888"/>
            <a:chOff x="2170" y="3574"/>
            <a:chExt cx="1425" cy="553"/>
          </a:xfrm>
        </p:grpSpPr>
        <p:sp>
          <p:nvSpPr>
            <p:cNvPr id="11353" name="Line 190"/>
            <p:cNvSpPr>
              <a:spLocks noChangeShapeType="1"/>
            </p:cNvSpPr>
            <p:nvPr/>
          </p:nvSpPr>
          <p:spPr bwMode="auto">
            <a:xfrm flipH="1">
              <a:off x="2187" y="3574"/>
              <a:ext cx="1408" cy="5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1354" name="Line 189"/>
            <p:cNvSpPr>
              <a:spLocks noChangeShapeType="1"/>
            </p:cNvSpPr>
            <p:nvPr/>
          </p:nvSpPr>
          <p:spPr bwMode="auto">
            <a:xfrm flipH="1">
              <a:off x="2170" y="3576"/>
              <a:ext cx="184" cy="55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5799138" y="5894388"/>
            <a:ext cx="3240087" cy="925512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 duplázással: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334 pont</a:t>
            </a:r>
          </a:p>
        </p:txBody>
      </p:sp>
      <p:sp>
        <p:nvSpPr>
          <p:cNvPr id="22720" name="Line 192"/>
          <p:cNvSpPr>
            <a:spLocks noChangeShapeType="1"/>
          </p:cNvSpPr>
          <p:nvPr/>
        </p:nvSpPr>
        <p:spPr bwMode="auto">
          <a:xfrm>
            <a:off x="7577138" y="57023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5837238" y="950913"/>
            <a:ext cx="3306762" cy="668337"/>
          </a:xfrm>
          <a:prstGeom prst="rect">
            <a:avLst/>
          </a:prstGeom>
          <a:solidFill>
            <a:srgbClr val="00008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2721" name="Rectangle 193"/>
          <p:cNvSpPr>
            <a:spLocks noChangeArrowheads="1"/>
          </p:cNvSpPr>
          <p:nvPr/>
        </p:nvSpPr>
        <p:spPr bwMode="auto">
          <a:xfrm>
            <a:off x="4371975" y="6562725"/>
            <a:ext cx="854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>
                <a:solidFill>
                  <a:schemeClr val="tx2"/>
                </a:solidFill>
              </a:rPr>
              <a:t>(forrás: OH)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2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2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2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2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2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22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300"/>
                            </p:stCondLst>
                            <p:childTnLst>
                              <p:par>
                                <p:cTn id="17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2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2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2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0" grpId="0" animBg="1"/>
      <p:bldP spid="22540" grpId="1" animBg="1"/>
      <p:bldP spid="8195" grpId="0"/>
      <p:bldP spid="22532" grpId="0" animBg="1"/>
      <p:bldP spid="22533" grpId="0" animBg="1"/>
      <p:bldP spid="22534" grpId="0" animBg="1"/>
      <p:bldP spid="22535" grpId="0" animBg="1"/>
      <p:bldP spid="22537" grpId="0" animBg="1"/>
      <p:bldP spid="22538" grpId="0" animBg="1"/>
      <p:bldP spid="22539" grpId="0" animBg="1"/>
      <p:bldP spid="22536" grpId="0" animBg="1"/>
      <p:bldP spid="22541" grpId="0" animBg="1"/>
      <p:bldP spid="22542" grpId="0" animBg="1"/>
      <p:bldP spid="22543" grpId="0" animBg="1"/>
      <p:bldP spid="22544" grpId="0" animBg="1"/>
      <p:bldP spid="22545" grpId="0" animBg="1"/>
      <p:bldP spid="22552" grpId="0" animBg="1"/>
      <p:bldP spid="22553" grpId="0" animBg="1"/>
      <p:bldP spid="22554" grpId="0" animBg="1"/>
      <p:bldP spid="22715" grpId="0" animBg="1"/>
      <p:bldP spid="22530" grpId="0" animBg="1"/>
      <p:bldP spid="22720" grpId="0" animBg="1"/>
      <p:bldP spid="22549" grpId="0" animBg="1"/>
      <p:bldP spid="227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70" name="Group 50"/>
          <p:cNvGraphicFramePr>
            <a:graphicFrameLocks noGrp="1"/>
          </p:cNvGraphicFramePr>
          <p:nvPr/>
        </p:nvGraphicFramePr>
        <p:xfrm>
          <a:off x="5956300" y="1074738"/>
          <a:ext cx="2997200" cy="1246800"/>
        </p:xfrm>
        <a:graphic>
          <a:graphicData uri="http://schemas.openxmlformats.org/drawingml/2006/table">
            <a:tbl>
              <a:tblPr/>
              <a:tblGrid>
                <a:gridCol w="1168400"/>
                <a:gridCol w="584200"/>
                <a:gridCol w="635000"/>
                <a:gridCol w="609600"/>
              </a:tblGrid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Angol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Német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0731" name="Line 11"/>
          <p:cNvSpPr>
            <a:spLocks noChangeShapeType="1"/>
          </p:cNvSpPr>
          <p:nvPr/>
        </p:nvSpPr>
        <p:spPr bwMode="auto">
          <a:xfrm flipH="1">
            <a:off x="4524375" y="1485900"/>
            <a:ext cx="3987800" cy="172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22250" y="2235200"/>
            <a:ext cx="3240088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340 pont</a:t>
            </a:r>
          </a:p>
        </p:txBody>
      </p:sp>
      <p:sp>
        <p:nvSpPr>
          <p:cNvPr id="12324" name="Rectangle 3"/>
          <p:cNvSpPr>
            <a:spLocks noGrp="1" noChangeArrowheads="1"/>
          </p:cNvSpPr>
          <p:nvPr>
            <p:ph type="title"/>
          </p:nvPr>
        </p:nvSpPr>
        <p:spPr>
          <a:xfrm>
            <a:off x="239713" y="1268413"/>
            <a:ext cx="8301037" cy="647700"/>
          </a:xfrm>
        </p:spPr>
        <p:txBody>
          <a:bodyPr/>
          <a:lstStyle/>
          <a:p>
            <a:pPr eaLnBrk="1" hangingPunct="1"/>
            <a:r>
              <a:rPr lang="hu-HU" smtClean="0"/>
              <a:t>Jogász-irány II.</a:t>
            </a:r>
            <a:endParaRPr lang="hu-HU" b="0" smtClean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708400" y="2513013"/>
            <a:ext cx="49672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Többletpont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789488" y="3233738"/>
            <a:ext cx="431641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Nyelvvizsgáért</a:t>
            </a:r>
            <a:r>
              <a:rPr lang="hu-HU" sz="1600"/>
              <a:t>:</a:t>
            </a:r>
          </a:p>
          <a:p>
            <a:r>
              <a:rPr lang="hu-HU" sz="1600"/>
              <a:t>- középfokú C típusú nyelvvizsgáért </a:t>
            </a:r>
            <a:r>
              <a:rPr lang="hu-HU" sz="1600" b="1"/>
              <a:t>28 pont</a:t>
            </a:r>
            <a:r>
              <a:rPr lang="hu-HU" sz="1600"/>
              <a:t>,</a:t>
            </a:r>
          </a:p>
          <a:p>
            <a:r>
              <a:rPr lang="hu-HU" sz="1600"/>
              <a:t>- felsőfokú C típusú nyelvvizsgáért 40 pont, </a:t>
            </a:r>
          </a:p>
          <a:p>
            <a:pPr algn="ctr"/>
            <a:r>
              <a:rPr lang="hu-HU" sz="1600" b="1"/>
              <a:t>Összesen maximum 40 pont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1727200" y="4787900"/>
            <a:ext cx="1439863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50 pont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6186488" y="4810125"/>
            <a:ext cx="1439862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28 pont</a:t>
            </a:r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6902450" y="4318000"/>
            <a:ext cx="0" cy="4953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3017838" y="4330700"/>
            <a:ext cx="0" cy="444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2870200" y="5384800"/>
            <a:ext cx="3527425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Többletpont: </a:t>
            </a:r>
            <a:r>
              <a:rPr lang="hu-HU" b="1">
                <a:solidFill>
                  <a:srgbClr val="FF0000"/>
                </a:solidFill>
              </a:rPr>
              <a:t>78 pont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633413" y="3225800"/>
            <a:ext cx="405606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Emelt szintű érettségiért:</a:t>
            </a:r>
            <a:r>
              <a:rPr lang="hu-HU" sz="1600"/>
              <a:t> </a:t>
            </a:r>
          </a:p>
          <a:p>
            <a:pPr algn="ctr"/>
            <a:r>
              <a:rPr lang="hu-HU" sz="1600"/>
              <a:t>Egy vizsgáért </a:t>
            </a:r>
            <a:r>
              <a:rPr lang="hu-HU" sz="1600" b="1"/>
              <a:t>50 pont</a:t>
            </a:r>
            <a:r>
              <a:rPr lang="hu-HU" sz="1600"/>
              <a:t>. </a:t>
            </a:r>
          </a:p>
          <a:p>
            <a:pPr>
              <a:buFontTx/>
              <a:buChar char="-"/>
            </a:pPr>
            <a:r>
              <a:rPr lang="hu-HU" sz="1600"/>
              <a:t> ha az érettségi pontot abból számolják</a:t>
            </a:r>
          </a:p>
          <a:p>
            <a:pPr algn="ctr"/>
            <a:r>
              <a:rPr lang="hu-HU" sz="1600" b="1"/>
              <a:t>Összesen maximum 100 pont</a:t>
            </a:r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7537450" y="2908300"/>
            <a:ext cx="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4440238" y="2870200"/>
            <a:ext cx="0" cy="33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809" name="Text Box 89"/>
          <p:cNvSpPr txBox="1">
            <a:spLocks noChangeArrowheads="1"/>
          </p:cNvSpPr>
          <p:nvPr/>
        </p:nvSpPr>
        <p:spPr bwMode="auto">
          <a:xfrm>
            <a:off x="160338" y="6046788"/>
            <a:ext cx="3240087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ÖSSZPONTSZÁM: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418 pont</a:t>
            </a:r>
          </a:p>
        </p:txBody>
      </p:sp>
      <p:sp>
        <p:nvSpPr>
          <p:cNvPr id="30811" name="Rectangle 91"/>
          <p:cNvSpPr>
            <a:spLocks noChangeArrowheads="1"/>
          </p:cNvSpPr>
          <p:nvPr/>
        </p:nvSpPr>
        <p:spPr bwMode="auto">
          <a:xfrm>
            <a:off x="5837238" y="950913"/>
            <a:ext cx="3306762" cy="668337"/>
          </a:xfrm>
          <a:prstGeom prst="rect">
            <a:avLst/>
          </a:prstGeom>
          <a:solidFill>
            <a:srgbClr val="00008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0812" name="Rectangle 92"/>
          <p:cNvSpPr>
            <a:spLocks noChangeArrowheads="1"/>
          </p:cNvSpPr>
          <p:nvPr/>
        </p:nvSpPr>
        <p:spPr bwMode="auto">
          <a:xfrm>
            <a:off x="4371975" y="6562725"/>
            <a:ext cx="854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>
                <a:solidFill>
                  <a:schemeClr val="tx2"/>
                </a:solidFill>
              </a:rPr>
              <a:t>(forrás: OH)</a:t>
            </a:r>
          </a:p>
        </p:txBody>
      </p:sp>
      <p:grpSp>
        <p:nvGrpSpPr>
          <p:cNvPr id="2" name="Group 94"/>
          <p:cNvGrpSpPr>
            <a:grpSpLocks/>
          </p:cNvGrpSpPr>
          <p:nvPr/>
        </p:nvGrpSpPr>
        <p:grpSpPr bwMode="auto">
          <a:xfrm>
            <a:off x="3152775" y="5168900"/>
            <a:ext cx="2986088" cy="153988"/>
            <a:chOff x="1514" y="3232"/>
            <a:chExt cx="1145" cy="105"/>
          </a:xfrm>
        </p:grpSpPr>
        <p:sp>
          <p:nvSpPr>
            <p:cNvPr id="12343" name="Line 95"/>
            <p:cNvSpPr>
              <a:spLocks noChangeShapeType="1"/>
            </p:cNvSpPr>
            <p:nvPr/>
          </p:nvSpPr>
          <p:spPr bwMode="auto">
            <a:xfrm>
              <a:off x="1514" y="3232"/>
              <a:ext cx="576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2344" name="Line 96"/>
            <p:cNvSpPr>
              <a:spLocks noChangeShapeType="1"/>
            </p:cNvSpPr>
            <p:nvPr/>
          </p:nvSpPr>
          <p:spPr bwMode="auto">
            <a:xfrm flipH="1">
              <a:off x="2067" y="3241"/>
              <a:ext cx="5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3" name="Group 98"/>
          <p:cNvGrpSpPr>
            <a:grpSpLocks/>
          </p:cNvGrpSpPr>
          <p:nvPr/>
        </p:nvGrpSpPr>
        <p:grpSpPr bwMode="auto">
          <a:xfrm>
            <a:off x="314325" y="2895600"/>
            <a:ext cx="3390900" cy="3111500"/>
            <a:chOff x="198" y="1824"/>
            <a:chExt cx="2136" cy="1960"/>
          </a:xfrm>
        </p:grpSpPr>
        <p:sp>
          <p:nvSpPr>
            <p:cNvPr id="12341" name="Line 90"/>
            <p:cNvSpPr>
              <a:spLocks noChangeShapeType="1"/>
            </p:cNvSpPr>
            <p:nvPr/>
          </p:nvSpPr>
          <p:spPr bwMode="auto">
            <a:xfrm flipH="1">
              <a:off x="205" y="1824"/>
              <a:ext cx="8" cy="196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2342" name="Line 97"/>
            <p:cNvSpPr>
              <a:spLocks noChangeShapeType="1"/>
            </p:cNvSpPr>
            <p:nvPr/>
          </p:nvSpPr>
          <p:spPr bwMode="auto">
            <a:xfrm flipH="1">
              <a:off x="198" y="3633"/>
              <a:ext cx="2136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0819" name="Line 99"/>
          <p:cNvSpPr>
            <a:spLocks noChangeShapeType="1"/>
          </p:cNvSpPr>
          <p:nvPr/>
        </p:nvSpPr>
        <p:spPr bwMode="auto">
          <a:xfrm flipH="1">
            <a:off x="1747838" y="1168400"/>
            <a:ext cx="12700" cy="1079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0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0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450"/>
                            </p:stCondLst>
                            <p:childTnLst>
                              <p:par>
                                <p:cTn id="1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0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0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0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1" grpId="0" animBg="1"/>
      <p:bldP spid="30722" grpId="0" animBg="1"/>
      <p:bldP spid="30725" grpId="0" animBg="1"/>
      <p:bldP spid="30726" grpId="0" animBg="1"/>
      <p:bldP spid="30729" grpId="0" animBg="1"/>
      <p:bldP spid="30730" grpId="0" animBg="1"/>
      <p:bldP spid="30732" grpId="0" animBg="1"/>
      <p:bldP spid="30733" grpId="0" animBg="1"/>
      <p:bldP spid="30735" grpId="0" animBg="1"/>
      <p:bldP spid="30736" grpId="0" animBg="1"/>
      <p:bldP spid="30738" grpId="0" animBg="1"/>
      <p:bldP spid="30739" grpId="0" animBg="1"/>
      <p:bldP spid="30809" grpId="0" animBg="1"/>
      <p:bldP spid="30809" grpId="1" animBg="1"/>
      <p:bldP spid="30811" grpId="0" animBg="1"/>
      <p:bldP spid="30812" grpId="0"/>
      <p:bldP spid="308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946150" y="5892800"/>
            <a:ext cx="3240088" cy="925513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 összegzéssel: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316 pont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239713" y="1268413"/>
            <a:ext cx="8301037" cy="647700"/>
          </a:xfrm>
        </p:spPr>
        <p:txBody>
          <a:bodyPr/>
          <a:lstStyle/>
          <a:p>
            <a:pPr eaLnBrk="1" hangingPunct="1"/>
            <a:r>
              <a:rPr lang="hu-HU" smtClean="0"/>
              <a:t>Gépészmérnök I.</a:t>
            </a:r>
            <a:endParaRPr lang="hu-HU" b="0" smtClean="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539750" y="2513013"/>
            <a:ext cx="25923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Iskolai eredmények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708400" y="2513013"/>
            <a:ext cx="49672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Érettségi eredmények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6084888" y="3233738"/>
            <a:ext cx="273526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/>
              <a:t>A két felvételi tárgy</a:t>
            </a:r>
            <a:r>
              <a:rPr lang="hu-HU" sz="1600"/>
              <a:t> érettségi vizsgájának </a:t>
            </a:r>
            <a:r>
              <a:rPr lang="hu-HU" sz="1600" b="1"/>
              <a:t>százalékos eredményeinek összege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539750" y="3225800"/>
            <a:ext cx="2374900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/>
              <a:t>5 tárgy utolsó két</a:t>
            </a:r>
            <a:r>
              <a:rPr lang="hu-HU" sz="1600"/>
              <a:t> </a:t>
            </a:r>
            <a:r>
              <a:rPr lang="hu-HU" sz="1600" b="1"/>
              <a:t>évének</a:t>
            </a:r>
            <a:r>
              <a:rPr lang="hu-HU" sz="1600"/>
              <a:t> év végi eredményeinek összege * 2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958850" y="4741863"/>
            <a:ext cx="1439863" cy="3762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92 pont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708400" y="4749800"/>
            <a:ext cx="1439863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77 pont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6732588" y="4746625"/>
            <a:ext cx="1439862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147 pont</a:t>
            </a:r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>
            <a:off x="1743075" y="4318000"/>
            <a:ext cx="1270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7588250" y="4343400"/>
            <a:ext cx="0" cy="406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4491038" y="44958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404813" y="5308600"/>
            <a:ext cx="4319587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Tanulmányi pontok: </a:t>
            </a:r>
            <a:r>
              <a:rPr lang="hu-HU" b="1">
                <a:solidFill>
                  <a:srgbClr val="FF0000"/>
                </a:solidFill>
              </a:rPr>
              <a:t>169 pont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5435600" y="5308600"/>
            <a:ext cx="3527425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Érettségi pontok: </a:t>
            </a:r>
            <a:r>
              <a:rPr lang="hu-HU" b="1">
                <a:solidFill>
                  <a:srgbClr val="FF0000"/>
                </a:solidFill>
              </a:rPr>
              <a:t>147 pont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3084513" y="3225800"/>
            <a:ext cx="2735262" cy="13239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5 tárgy érettségi</a:t>
            </a:r>
            <a:r>
              <a:rPr lang="hu-HU" sz="1600"/>
              <a:t> vizsgájának százalékos eredményének </a:t>
            </a:r>
            <a:r>
              <a:rPr lang="hu-HU" sz="1600" b="1"/>
              <a:t>átlaga</a:t>
            </a:r>
            <a:r>
              <a:rPr lang="hu-HU" sz="1600"/>
              <a:t> </a:t>
            </a:r>
          </a:p>
          <a:p>
            <a:pPr algn="ctr"/>
            <a:r>
              <a:rPr lang="hu-HU" sz="1600" b="1"/>
              <a:t>76,8</a:t>
            </a:r>
          </a:p>
          <a:p>
            <a:pPr algn="ctr"/>
            <a:r>
              <a:rPr lang="hu-HU" sz="1600"/>
              <a:t>egész számra kerekítve</a:t>
            </a:r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1697038" y="2882900"/>
            <a:ext cx="7937" cy="317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7537450" y="2908300"/>
            <a:ext cx="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4440238" y="2870200"/>
            <a:ext cx="0" cy="33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10334" name="Group 94"/>
          <p:cNvGraphicFramePr>
            <a:graphicFrameLocks noGrp="1"/>
          </p:cNvGraphicFramePr>
          <p:nvPr>
            <p:ph idx="1"/>
          </p:nvPr>
        </p:nvGraphicFramePr>
        <p:xfrm>
          <a:off x="342900" y="871538"/>
          <a:ext cx="2552700" cy="1496160"/>
        </p:xfrm>
        <a:graphic>
          <a:graphicData uri="http://schemas.openxmlformats.org/drawingml/2006/table">
            <a:tbl>
              <a:tblPr/>
              <a:tblGrid>
                <a:gridCol w="1168400"/>
                <a:gridCol w="635000"/>
                <a:gridCol w="749300"/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hu-H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Német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Fizika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794" name="Group 50"/>
          <p:cNvGraphicFramePr>
            <a:graphicFrameLocks noGrp="1"/>
          </p:cNvGraphicFramePr>
          <p:nvPr/>
        </p:nvGraphicFramePr>
        <p:xfrm>
          <a:off x="5956300" y="1074738"/>
          <a:ext cx="2997200" cy="1246800"/>
        </p:xfrm>
        <a:graphic>
          <a:graphicData uri="http://schemas.openxmlformats.org/drawingml/2006/table">
            <a:tbl>
              <a:tblPr/>
              <a:tblGrid>
                <a:gridCol w="1168400"/>
                <a:gridCol w="584200"/>
                <a:gridCol w="635000"/>
                <a:gridCol w="609600"/>
              </a:tblGrid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Német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2403475" y="5130800"/>
            <a:ext cx="1817688" cy="166688"/>
            <a:chOff x="1514" y="3232"/>
            <a:chExt cx="1145" cy="105"/>
          </a:xfrm>
        </p:grpSpPr>
        <p:sp>
          <p:nvSpPr>
            <p:cNvPr id="13403" name="Line 83"/>
            <p:cNvSpPr>
              <a:spLocks noChangeShapeType="1"/>
            </p:cNvSpPr>
            <p:nvPr/>
          </p:nvSpPr>
          <p:spPr bwMode="auto">
            <a:xfrm>
              <a:off x="1514" y="3232"/>
              <a:ext cx="576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3404" name="Line 84"/>
            <p:cNvSpPr>
              <a:spLocks noChangeShapeType="1"/>
            </p:cNvSpPr>
            <p:nvPr/>
          </p:nvSpPr>
          <p:spPr bwMode="auto">
            <a:xfrm flipH="1">
              <a:off x="2067" y="3241"/>
              <a:ext cx="5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1829" name="Line 85"/>
          <p:cNvSpPr>
            <a:spLocks noChangeShapeType="1"/>
          </p:cNvSpPr>
          <p:nvPr/>
        </p:nvSpPr>
        <p:spPr bwMode="auto">
          <a:xfrm>
            <a:off x="7589838" y="51181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3444875" y="5673725"/>
            <a:ext cx="2262188" cy="877888"/>
            <a:chOff x="2170" y="3574"/>
            <a:chExt cx="1425" cy="553"/>
          </a:xfrm>
        </p:grpSpPr>
        <p:sp>
          <p:nvSpPr>
            <p:cNvPr id="13401" name="Line 87"/>
            <p:cNvSpPr>
              <a:spLocks noChangeShapeType="1"/>
            </p:cNvSpPr>
            <p:nvPr/>
          </p:nvSpPr>
          <p:spPr bwMode="auto">
            <a:xfrm flipH="1">
              <a:off x="2187" y="3574"/>
              <a:ext cx="1408" cy="5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3402" name="Line 88"/>
            <p:cNvSpPr>
              <a:spLocks noChangeShapeType="1"/>
            </p:cNvSpPr>
            <p:nvPr/>
          </p:nvSpPr>
          <p:spPr bwMode="auto">
            <a:xfrm flipH="1">
              <a:off x="2170" y="3576"/>
              <a:ext cx="184" cy="55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1833" name="Text Box 89"/>
          <p:cNvSpPr txBox="1">
            <a:spLocks noChangeArrowheads="1"/>
          </p:cNvSpPr>
          <p:nvPr/>
        </p:nvSpPr>
        <p:spPr bwMode="auto">
          <a:xfrm>
            <a:off x="5799138" y="5894388"/>
            <a:ext cx="3240087" cy="925512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 duplázással: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294 pont</a:t>
            </a:r>
          </a:p>
        </p:txBody>
      </p:sp>
      <p:sp>
        <p:nvSpPr>
          <p:cNvPr id="31834" name="Line 90"/>
          <p:cNvSpPr>
            <a:spLocks noChangeShapeType="1"/>
          </p:cNvSpPr>
          <p:nvPr/>
        </p:nvSpPr>
        <p:spPr bwMode="auto">
          <a:xfrm>
            <a:off x="7577138" y="57023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835" name="Rectangle 91"/>
          <p:cNvSpPr>
            <a:spLocks noChangeArrowheads="1"/>
          </p:cNvSpPr>
          <p:nvPr/>
        </p:nvSpPr>
        <p:spPr bwMode="auto">
          <a:xfrm>
            <a:off x="5900738" y="1535113"/>
            <a:ext cx="3116262" cy="579437"/>
          </a:xfrm>
          <a:prstGeom prst="rect">
            <a:avLst/>
          </a:prstGeom>
          <a:solidFill>
            <a:srgbClr val="00008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1836" name="Rectangle 92"/>
          <p:cNvSpPr>
            <a:spLocks noChangeArrowheads="1"/>
          </p:cNvSpPr>
          <p:nvPr/>
        </p:nvSpPr>
        <p:spPr bwMode="auto">
          <a:xfrm>
            <a:off x="4611688" y="6562725"/>
            <a:ext cx="8604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>
                <a:solidFill>
                  <a:schemeClr val="tx2"/>
                </a:solidFill>
              </a:rPr>
              <a:t>(forrás: OH)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1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1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1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1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1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31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1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1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300"/>
                            </p:stCondLst>
                            <p:childTnLst>
                              <p:par>
                                <p:cTn id="17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1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1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31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/>
      <p:bldP spid="31746" grpId="1" animBg="1"/>
      <p:bldP spid="10243" grpId="0"/>
      <p:bldP spid="31748" grpId="0" animBg="1"/>
      <p:bldP spid="31749" grpId="0" animBg="1"/>
      <p:bldP spid="31750" grpId="0" animBg="1"/>
      <p:bldP spid="31751" grpId="0" animBg="1"/>
      <p:bldP spid="31752" grpId="0" animBg="1"/>
      <p:bldP spid="31753" grpId="0" animBg="1"/>
      <p:bldP spid="31754" grpId="0" animBg="1"/>
      <p:bldP spid="31755" grpId="0" animBg="1"/>
      <p:bldP spid="31756" grpId="0" animBg="1"/>
      <p:bldP spid="31757" grpId="0" animBg="1"/>
      <p:bldP spid="31758" grpId="0" animBg="1"/>
      <p:bldP spid="31759" grpId="0" animBg="1"/>
      <p:bldP spid="31760" grpId="0" animBg="1"/>
      <p:bldP spid="31761" grpId="0" animBg="1"/>
      <p:bldP spid="31762" grpId="0" animBg="1"/>
      <p:bldP spid="31763" grpId="0" animBg="1"/>
      <p:bldP spid="31829" grpId="0" animBg="1"/>
      <p:bldP spid="31833" grpId="0" animBg="1"/>
      <p:bldP spid="31834" grpId="0" animBg="1"/>
      <p:bldP spid="31835" grpId="0" animBg="1"/>
      <p:bldP spid="3183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222250" y="2235200"/>
            <a:ext cx="3240088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316 pont</a:t>
            </a:r>
          </a:p>
        </p:txBody>
      </p:sp>
      <p:sp>
        <p:nvSpPr>
          <p:cNvPr id="14339" name="Rectangle 36"/>
          <p:cNvSpPr>
            <a:spLocks noGrp="1" noChangeArrowheads="1"/>
          </p:cNvSpPr>
          <p:nvPr>
            <p:ph type="title"/>
          </p:nvPr>
        </p:nvSpPr>
        <p:spPr>
          <a:xfrm>
            <a:off x="239713" y="1268413"/>
            <a:ext cx="8301037" cy="647700"/>
          </a:xfrm>
        </p:spPr>
        <p:txBody>
          <a:bodyPr/>
          <a:lstStyle/>
          <a:p>
            <a:pPr eaLnBrk="1" hangingPunct="1"/>
            <a:r>
              <a:rPr lang="hu-HU" smtClean="0"/>
              <a:t>Gépészmérnök II.</a:t>
            </a:r>
            <a:endParaRPr lang="hu-HU" b="0" smtClean="0"/>
          </a:p>
        </p:txBody>
      </p:sp>
      <p:sp>
        <p:nvSpPr>
          <p:cNvPr id="32805" name="Text Box 37"/>
          <p:cNvSpPr txBox="1">
            <a:spLocks noChangeArrowheads="1"/>
          </p:cNvSpPr>
          <p:nvPr/>
        </p:nvSpPr>
        <p:spPr bwMode="auto">
          <a:xfrm>
            <a:off x="3708400" y="2513013"/>
            <a:ext cx="49672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Többletpont</a:t>
            </a:r>
          </a:p>
        </p:txBody>
      </p:sp>
      <p:sp>
        <p:nvSpPr>
          <p:cNvPr id="32806" name="Text Box 38"/>
          <p:cNvSpPr txBox="1">
            <a:spLocks noChangeArrowheads="1"/>
          </p:cNvSpPr>
          <p:nvPr/>
        </p:nvSpPr>
        <p:spPr bwMode="auto">
          <a:xfrm>
            <a:off x="4789488" y="3233738"/>
            <a:ext cx="431641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Nyelvvizsgáért</a:t>
            </a:r>
            <a:r>
              <a:rPr lang="hu-HU" sz="1600"/>
              <a:t>:</a:t>
            </a:r>
          </a:p>
          <a:p>
            <a:r>
              <a:rPr lang="hu-HU" sz="1600"/>
              <a:t>- középfokú C típusú nyelvvizsgáért </a:t>
            </a:r>
            <a:r>
              <a:rPr lang="hu-HU" sz="1600" b="1"/>
              <a:t>28 pont</a:t>
            </a:r>
            <a:r>
              <a:rPr lang="hu-HU" sz="1600"/>
              <a:t>,</a:t>
            </a:r>
          </a:p>
          <a:p>
            <a:r>
              <a:rPr lang="hu-HU" sz="1600"/>
              <a:t>- felsőfokú C típusú nyelvvizsgáért 40 pont, </a:t>
            </a:r>
          </a:p>
          <a:p>
            <a:pPr algn="ctr"/>
            <a:r>
              <a:rPr lang="hu-HU" sz="1600" b="1"/>
              <a:t>Összesen maximum 40 pont</a:t>
            </a:r>
          </a:p>
        </p:txBody>
      </p:sp>
      <p:sp>
        <p:nvSpPr>
          <p:cNvPr id="32807" name="Text Box 39"/>
          <p:cNvSpPr txBox="1">
            <a:spLocks noChangeArrowheads="1"/>
          </p:cNvSpPr>
          <p:nvPr/>
        </p:nvSpPr>
        <p:spPr bwMode="auto">
          <a:xfrm>
            <a:off x="1727200" y="4787900"/>
            <a:ext cx="1439863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0 pont</a:t>
            </a:r>
          </a:p>
        </p:txBody>
      </p:sp>
      <p:sp>
        <p:nvSpPr>
          <p:cNvPr id="32808" name="Text Box 40"/>
          <p:cNvSpPr txBox="1">
            <a:spLocks noChangeArrowheads="1"/>
          </p:cNvSpPr>
          <p:nvPr/>
        </p:nvSpPr>
        <p:spPr bwMode="auto">
          <a:xfrm>
            <a:off x="6186488" y="4810125"/>
            <a:ext cx="1439862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28 pont</a:t>
            </a:r>
          </a:p>
        </p:txBody>
      </p:sp>
      <p:sp>
        <p:nvSpPr>
          <p:cNvPr id="32809" name="Line 41"/>
          <p:cNvSpPr>
            <a:spLocks noChangeShapeType="1"/>
          </p:cNvSpPr>
          <p:nvPr/>
        </p:nvSpPr>
        <p:spPr bwMode="auto">
          <a:xfrm>
            <a:off x="6902450" y="4318000"/>
            <a:ext cx="0" cy="4953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810" name="Line 42"/>
          <p:cNvSpPr>
            <a:spLocks noChangeShapeType="1"/>
          </p:cNvSpPr>
          <p:nvPr/>
        </p:nvSpPr>
        <p:spPr bwMode="auto">
          <a:xfrm>
            <a:off x="3017838" y="4292600"/>
            <a:ext cx="0" cy="482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811" name="Text Box 43"/>
          <p:cNvSpPr txBox="1">
            <a:spLocks noChangeArrowheads="1"/>
          </p:cNvSpPr>
          <p:nvPr/>
        </p:nvSpPr>
        <p:spPr bwMode="auto">
          <a:xfrm>
            <a:off x="2870200" y="5384800"/>
            <a:ext cx="3527425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Többletpont: </a:t>
            </a:r>
            <a:r>
              <a:rPr lang="hu-HU" b="1">
                <a:solidFill>
                  <a:srgbClr val="FF0000"/>
                </a:solidFill>
              </a:rPr>
              <a:t>28 pont</a:t>
            </a:r>
          </a:p>
        </p:txBody>
      </p:sp>
      <p:sp>
        <p:nvSpPr>
          <p:cNvPr id="32812" name="Text Box 44"/>
          <p:cNvSpPr txBox="1">
            <a:spLocks noChangeArrowheads="1"/>
          </p:cNvSpPr>
          <p:nvPr/>
        </p:nvSpPr>
        <p:spPr bwMode="auto">
          <a:xfrm>
            <a:off x="633413" y="3225800"/>
            <a:ext cx="405606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Emelt szintű érettségiért:</a:t>
            </a:r>
            <a:r>
              <a:rPr lang="hu-HU" sz="1600"/>
              <a:t> </a:t>
            </a:r>
          </a:p>
          <a:p>
            <a:pPr algn="ctr"/>
            <a:r>
              <a:rPr lang="hu-HU" sz="1600"/>
              <a:t>Egy vizsgáért </a:t>
            </a:r>
            <a:r>
              <a:rPr lang="hu-HU" sz="1600" b="1"/>
              <a:t>50 pont</a:t>
            </a:r>
            <a:r>
              <a:rPr lang="hu-HU" sz="1600"/>
              <a:t>. </a:t>
            </a:r>
          </a:p>
          <a:p>
            <a:pPr>
              <a:buFontTx/>
              <a:buChar char="-"/>
            </a:pPr>
            <a:r>
              <a:rPr lang="hu-HU" sz="1600"/>
              <a:t> ha az érettségi pontot abból számolják</a:t>
            </a:r>
          </a:p>
          <a:p>
            <a:pPr algn="ctr"/>
            <a:r>
              <a:rPr lang="hu-HU" sz="1600" b="1"/>
              <a:t>Összesen maximum 100 pont</a:t>
            </a:r>
          </a:p>
        </p:txBody>
      </p:sp>
      <p:sp>
        <p:nvSpPr>
          <p:cNvPr id="32813" name="Line 45"/>
          <p:cNvSpPr>
            <a:spLocks noChangeShapeType="1"/>
          </p:cNvSpPr>
          <p:nvPr/>
        </p:nvSpPr>
        <p:spPr bwMode="auto">
          <a:xfrm>
            <a:off x="7537450" y="2908300"/>
            <a:ext cx="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814" name="Line 46"/>
          <p:cNvSpPr>
            <a:spLocks noChangeShapeType="1"/>
          </p:cNvSpPr>
          <p:nvPr/>
        </p:nvSpPr>
        <p:spPr bwMode="auto">
          <a:xfrm>
            <a:off x="4440238" y="2870200"/>
            <a:ext cx="0" cy="33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815" name="Text Box 47"/>
          <p:cNvSpPr txBox="1">
            <a:spLocks noChangeArrowheads="1"/>
          </p:cNvSpPr>
          <p:nvPr/>
        </p:nvSpPr>
        <p:spPr bwMode="auto">
          <a:xfrm>
            <a:off x="160338" y="6046788"/>
            <a:ext cx="3240087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ÖSSZPONTSZÁM: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344 pont</a:t>
            </a:r>
          </a:p>
        </p:txBody>
      </p:sp>
      <p:sp>
        <p:nvSpPr>
          <p:cNvPr id="32817" name="Rectangle 49"/>
          <p:cNvSpPr>
            <a:spLocks noChangeArrowheads="1"/>
          </p:cNvSpPr>
          <p:nvPr/>
        </p:nvSpPr>
        <p:spPr bwMode="auto">
          <a:xfrm>
            <a:off x="4371975" y="6562725"/>
            <a:ext cx="854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>
                <a:solidFill>
                  <a:schemeClr val="tx2"/>
                </a:solidFill>
              </a:rPr>
              <a:t>(forrás: OH)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3152775" y="5168900"/>
            <a:ext cx="2986088" cy="153988"/>
            <a:chOff x="1514" y="3232"/>
            <a:chExt cx="1145" cy="105"/>
          </a:xfrm>
        </p:grpSpPr>
        <p:sp>
          <p:nvSpPr>
            <p:cNvPr id="14390" name="Line 51"/>
            <p:cNvSpPr>
              <a:spLocks noChangeShapeType="1"/>
            </p:cNvSpPr>
            <p:nvPr/>
          </p:nvSpPr>
          <p:spPr bwMode="auto">
            <a:xfrm>
              <a:off x="1514" y="3232"/>
              <a:ext cx="576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91" name="Line 52"/>
            <p:cNvSpPr>
              <a:spLocks noChangeShapeType="1"/>
            </p:cNvSpPr>
            <p:nvPr/>
          </p:nvSpPr>
          <p:spPr bwMode="auto">
            <a:xfrm flipH="1">
              <a:off x="2067" y="3241"/>
              <a:ext cx="5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314325" y="2895600"/>
            <a:ext cx="3390900" cy="3111500"/>
            <a:chOff x="198" y="1824"/>
            <a:chExt cx="2136" cy="1960"/>
          </a:xfrm>
        </p:grpSpPr>
        <p:sp>
          <p:nvSpPr>
            <p:cNvPr id="14388" name="Line 54"/>
            <p:cNvSpPr>
              <a:spLocks noChangeShapeType="1"/>
            </p:cNvSpPr>
            <p:nvPr/>
          </p:nvSpPr>
          <p:spPr bwMode="auto">
            <a:xfrm flipH="1">
              <a:off x="205" y="1824"/>
              <a:ext cx="8" cy="196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89" name="Line 55"/>
            <p:cNvSpPr>
              <a:spLocks noChangeShapeType="1"/>
            </p:cNvSpPr>
            <p:nvPr/>
          </p:nvSpPr>
          <p:spPr bwMode="auto">
            <a:xfrm flipH="1">
              <a:off x="198" y="3633"/>
              <a:ext cx="2136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2824" name="Line 56"/>
          <p:cNvSpPr>
            <a:spLocks noChangeShapeType="1"/>
          </p:cNvSpPr>
          <p:nvPr/>
        </p:nvSpPr>
        <p:spPr bwMode="auto">
          <a:xfrm flipH="1">
            <a:off x="1747838" y="1168400"/>
            <a:ext cx="12700" cy="1079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32825" name="Group 57"/>
          <p:cNvGraphicFramePr>
            <a:graphicFrameLocks noGrp="1"/>
          </p:cNvGraphicFramePr>
          <p:nvPr/>
        </p:nvGraphicFramePr>
        <p:xfrm>
          <a:off x="5995988" y="1038225"/>
          <a:ext cx="2997200" cy="1246800"/>
        </p:xfrm>
        <a:graphic>
          <a:graphicData uri="http://schemas.openxmlformats.org/drawingml/2006/table">
            <a:tbl>
              <a:tblPr/>
              <a:tblGrid>
                <a:gridCol w="1168400"/>
                <a:gridCol w="584200"/>
                <a:gridCol w="635000"/>
                <a:gridCol w="609600"/>
              </a:tblGrid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Német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2857" name="Rectangle 89"/>
          <p:cNvSpPr>
            <a:spLocks noChangeArrowheads="1"/>
          </p:cNvSpPr>
          <p:nvPr/>
        </p:nvSpPr>
        <p:spPr bwMode="auto">
          <a:xfrm>
            <a:off x="5940425" y="1498600"/>
            <a:ext cx="3116263" cy="579438"/>
          </a:xfrm>
          <a:prstGeom prst="rect">
            <a:avLst/>
          </a:prstGeom>
          <a:solidFill>
            <a:srgbClr val="00008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8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2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2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2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450"/>
                            </p:stCondLst>
                            <p:childTnLst>
                              <p:par>
                                <p:cTn id="1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2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2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2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03" grpId="0" animBg="1"/>
      <p:bldP spid="32805" grpId="0" animBg="1"/>
      <p:bldP spid="32806" grpId="0" animBg="1"/>
      <p:bldP spid="32807" grpId="0" animBg="1"/>
      <p:bldP spid="32808" grpId="0" animBg="1"/>
      <p:bldP spid="32809" grpId="0" animBg="1"/>
      <p:bldP spid="32810" grpId="0" animBg="1"/>
      <p:bldP spid="32811" grpId="0" animBg="1"/>
      <p:bldP spid="32812" grpId="0" animBg="1"/>
      <p:bldP spid="32813" grpId="0" animBg="1"/>
      <p:bldP spid="32814" grpId="0" animBg="1"/>
      <p:bldP spid="32815" grpId="0" animBg="1"/>
      <p:bldP spid="32815" grpId="1" animBg="1"/>
      <p:bldP spid="32817" grpId="0"/>
      <p:bldP spid="32824" grpId="0" animBg="1"/>
      <p:bldP spid="3285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Emelt- vagy közép szintű felkészítés?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30051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b="1" smtClean="0"/>
              <a:t>IGEN</a:t>
            </a:r>
            <a:r>
              <a:rPr lang="hu-HU" smtClean="0"/>
              <a:t>, ha a pályairány előírja;</a:t>
            </a:r>
          </a:p>
          <a:p>
            <a:pPr eaLnBrk="1" hangingPunct="1">
              <a:lnSpc>
                <a:spcPct val="90000"/>
              </a:lnSpc>
            </a:pPr>
            <a:r>
              <a:rPr lang="hu-HU" b="1" smtClean="0"/>
              <a:t>IGEN</a:t>
            </a:r>
            <a:r>
              <a:rPr lang="hu-HU" smtClean="0"/>
              <a:t>, ha kurrens szak a cél;</a:t>
            </a:r>
          </a:p>
          <a:p>
            <a:pPr eaLnBrk="1" hangingPunct="1">
              <a:lnSpc>
                <a:spcPct val="90000"/>
              </a:lnSpc>
            </a:pPr>
            <a:r>
              <a:rPr lang="hu-HU" b="1" smtClean="0"/>
              <a:t>IGEN</a:t>
            </a:r>
            <a:r>
              <a:rPr lang="hu-HU" smtClean="0"/>
              <a:t>, ha a pályairányt meghatározó tantárgyból megalapozottabb tudást szeretne;</a:t>
            </a:r>
          </a:p>
          <a:p>
            <a:pPr eaLnBrk="1" hangingPunct="1">
              <a:lnSpc>
                <a:spcPct val="90000"/>
              </a:lnSpc>
            </a:pPr>
            <a:r>
              <a:rPr lang="hu-HU" b="1" smtClean="0"/>
              <a:t>IGEN</a:t>
            </a:r>
            <a:r>
              <a:rPr lang="hu-HU" smtClean="0"/>
              <a:t>, ha nemcsak bejutni szeretne az egyetemre;</a:t>
            </a:r>
          </a:p>
          <a:p>
            <a:pPr eaLnBrk="1" hangingPunct="1">
              <a:lnSpc>
                <a:spcPct val="90000"/>
              </a:lnSpc>
            </a:pPr>
            <a:r>
              <a:rPr lang="hu-HU" b="1" smtClean="0"/>
              <a:t>IGEN</a:t>
            </a:r>
            <a:r>
              <a:rPr lang="hu-HU" smtClean="0"/>
              <a:t>...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mtClean="0"/>
              <a:t>       csak akkor, ha valóban tanulni szeretne.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46088" y="5122863"/>
            <a:ext cx="8251825" cy="10064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hu-HU" sz="2400" b="1">
                <a:solidFill>
                  <a:srgbClr val="FFCC00"/>
                </a:solidFill>
              </a:rPr>
              <a:t>emelt szintű képzés </a:t>
            </a:r>
            <a:r>
              <a:rPr lang="hu-HU" sz="2400" b="1">
                <a:solidFill>
                  <a:srgbClr val="FFCC00"/>
                </a:solidFill>
                <a:sym typeface="Symbol" pitchFamily="18" charset="2"/>
              </a:rPr>
              <a:t> kötelező emelt szintű érettségi</a:t>
            </a:r>
          </a:p>
        </p:txBody>
      </p:sp>
      <p:sp>
        <p:nvSpPr>
          <p:cNvPr id="5" name="Robbanás 2 4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" name="Szövegdoboz 5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 Lovassy László Gimnázium kínálata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9175"/>
            <a:ext cx="8461375" cy="3494088"/>
          </a:xfrm>
        </p:spPr>
        <p:txBody>
          <a:bodyPr/>
          <a:lstStyle/>
          <a:p>
            <a:pPr eaLnBrk="1" hangingPunct="1"/>
            <a:r>
              <a:rPr lang="hu-HU" sz="2000" smtClean="0"/>
              <a:t>Mindenki </a:t>
            </a:r>
            <a:r>
              <a:rPr lang="hu-HU" sz="2000" b="1" smtClean="0"/>
              <a:t>2 tárgyból</a:t>
            </a:r>
            <a:r>
              <a:rPr lang="hu-HU" sz="2000" smtClean="0"/>
              <a:t> választhat </a:t>
            </a:r>
            <a:r>
              <a:rPr lang="hu-HU" sz="2000" b="1" smtClean="0"/>
              <a:t>emelt szintű képzést</a:t>
            </a:r>
            <a:r>
              <a:rPr lang="hu-HU" sz="2000" smtClean="0"/>
              <a:t>.</a:t>
            </a:r>
          </a:p>
          <a:p>
            <a:pPr eaLnBrk="1" hangingPunct="1"/>
            <a:r>
              <a:rPr lang="hu-HU" sz="2000" smtClean="0"/>
              <a:t>De </a:t>
            </a:r>
            <a:r>
              <a:rPr lang="hu-HU" sz="2000" b="1" smtClean="0"/>
              <a:t>nem kötelező</a:t>
            </a:r>
            <a:r>
              <a:rPr lang="hu-HU" sz="2000" smtClean="0"/>
              <a:t> a kettő tárgyat választani!</a:t>
            </a:r>
          </a:p>
          <a:p>
            <a:pPr eaLnBrk="1" hangingPunct="1"/>
            <a:r>
              <a:rPr lang="hu-HU" sz="2000" smtClean="0"/>
              <a:t>Minden tantárgyból </a:t>
            </a:r>
            <a:r>
              <a:rPr lang="hu-HU" sz="2000" b="1" smtClean="0"/>
              <a:t>+ 2 órát jelent</a:t>
            </a:r>
            <a:r>
              <a:rPr lang="hu-HU" sz="2000" smtClean="0"/>
              <a:t> hetente! </a:t>
            </a:r>
            <a:r>
              <a:rPr lang="hu-HU" sz="1400" smtClean="0"/>
              <a:t>(kivéve kémia, fizika a 13. évf.)</a:t>
            </a:r>
          </a:p>
          <a:p>
            <a:pPr lvl="1" eaLnBrk="1" hangingPunct="1"/>
            <a:r>
              <a:rPr lang="hu-HU" sz="1800" u="sng" smtClean="0"/>
              <a:t>matematika</a:t>
            </a:r>
            <a:r>
              <a:rPr lang="hu-HU" sz="1800" smtClean="0"/>
              <a:t>: 12. évfolyamon heti 3+2 = 5 óra</a:t>
            </a:r>
          </a:p>
          <a:p>
            <a:pPr lvl="1" eaLnBrk="1" hangingPunct="1"/>
            <a:r>
              <a:rPr lang="hu-HU" sz="1800" u="sng" smtClean="0"/>
              <a:t>magyar nyelv és irodalom</a:t>
            </a:r>
            <a:r>
              <a:rPr lang="hu-HU" sz="1800" smtClean="0"/>
              <a:t>: 12. évfolyamon heti 4+2 = 6 óra</a:t>
            </a:r>
          </a:p>
          <a:p>
            <a:pPr lvl="1" eaLnBrk="1" hangingPunct="1"/>
            <a:r>
              <a:rPr lang="hu-HU" sz="1800" u="sng" smtClean="0"/>
              <a:t>biológia</a:t>
            </a:r>
            <a:r>
              <a:rPr lang="hu-HU" sz="1800" smtClean="0"/>
              <a:t>: 12. évfolyamon heti 2+2 = 4 óra</a:t>
            </a:r>
          </a:p>
          <a:p>
            <a:pPr lvl="1" eaLnBrk="1" hangingPunct="1"/>
            <a:r>
              <a:rPr lang="hu-HU" sz="1800" u="sng" smtClean="0"/>
              <a:t>történelem</a:t>
            </a:r>
            <a:r>
              <a:rPr lang="hu-HU" sz="1800" smtClean="0"/>
              <a:t>: 12. évfolyamon heti 3+2 = 5 óra</a:t>
            </a:r>
          </a:p>
          <a:p>
            <a:pPr lvl="1" eaLnBrk="1" hangingPunct="1"/>
            <a:r>
              <a:rPr lang="hu-HU" sz="1800" u="sng" smtClean="0"/>
              <a:t>fizika</a:t>
            </a:r>
            <a:r>
              <a:rPr lang="hu-HU" sz="1800" smtClean="0"/>
              <a:t>: 12. évfolyamon heti 2+2 = 4 óra</a:t>
            </a:r>
          </a:p>
          <a:p>
            <a:pPr lvl="1" eaLnBrk="1" hangingPunct="1"/>
            <a:r>
              <a:rPr lang="hu-HU" sz="1800" u="sng" smtClean="0"/>
              <a:t>kémia</a:t>
            </a:r>
            <a:r>
              <a:rPr lang="hu-HU" sz="1800" smtClean="0"/>
              <a:t>: 12. évfolyamon heti 0+2 = 2 óra</a:t>
            </a:r>
          </a:p>
          <a:p>
            <a:pPr eaLnBrk="1" hangingPunct="1"/>
            <a:r>
              <a:rPr lang="hu-HU" sz="2000" smtClean="0"/>
              <a:t>Az emelt és középszint képzése külön válik </a:t>
            </a:r>
            <a:r>
              <a:rPr lang="hu-HU" sz="1200" smtClean="0"/>
              <a:t>(kivéve a biológia)</a:t>
            </a:r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Miért kell választani?</a:t>
            </a:r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268288" y="2036763"/>
            <a:ext cx="5294312" cy="40005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/>
              <a:t>Pályairány: </a:t>
            </a:r>
            <a:r>
              <a:rPr lang="hu-HU" sz="2000"/>
              <a:t>informatika képzési terület</a:t>
            </a:r>
          </a:p>
        </p:txBody>
      </p:sp>
      <p:sp>
        <p:nvSpPr>
          <p:cNvPr id="6" name="Text Box 23"/>
          <p:cNvSpPr txBox="1">
            <a:spLocks noChangeArrowheads="1"/>
          </p:cNvSpPr>
          <p:nvPr/>
        </p:nvSpPr>
        <p:spPr bwMode="auto">
          <a:xfrm>
            <a:off x="3468688" y="2773363"/>
            <a:ext cx="5294312" cy="40005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>
                <a:solidFill>
                  <a:srgbClr val="007033"/>
                </a:solidFill>
              </a:rPr>
              <a:t>mérnökinformatikus</a:t>
            </a:r>
            <a:endParaRPr lang="hu-HU" sz="2000">
              <a:solidFill>
                <a:srgbClr val="007033"/>
              </a:solidFill>
            </a:endParaRPr>
          </a:p>
        </p:txBody>
      </p:sp>
      <p:sp>
        <p:nvSpPr>
          <p:cNvPr id="7" name="Line 32"/>
          <p:cNvSpPr>
            <a:spLocks noChangeShapeType="1"/>
          </p:cNvSpPr>
          <p:nvPr/>
        </p:nvSpPr>
        <p:spPr bwMode="auto">
          <a:xfrm>
            <a:off x="2517775" y="2439988"/>
            <a:ext cx="3578225" cy="3413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293688" y="3560763"/>
            <a:ext cx="6881812" cy="40005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000"/>
              <a:t>matematika kötelező és fizika vagy informatika</a:t>
            </a:r>
            <a:endParaRPr lang="hu-HU" sz="2000">
              <a:solidFill>
                <a:schemeClr val="bg1"/>
              </a:solidFill>
            </a:endParaRPr>
          </a:p>
        </p:txBody>
      </p:sp>
      <p:sp>
        <p:nvSpPr>
          <p:cNvPr id="9" name="Line 32"/>
          <p:cNvSpPr>
            <a:spLocks noChangeShapeType="1"/>
          </p:cNvSpPr>
          <p:nvPr/>
        </p:nvSpPr>
        <p:spPr bwMode="auto">
          <a:xfrm flipH="1">
            <a:off x="3581400" y="3200400"/>
            <a:ext cx="2603500" cy="35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0" name="Line 32"/>
          <p:cNvSpPr>
            <a:spLocks noChangeShapeType="1"/>
          </p:cNvSpPr>
          <p:nvPr/>
        </p:nvSpPr>
        <p:spPr bwMode="auto">
          <a:xfrm>
            <a:off x="3581400" y="3975100"/>
            <a:ext cx="127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1" name="Text Box 23"/>
          <p:cNvSpPr txBox="1">
            <a:spLocks noChangeArrowheads="1"/>
          </p:cNvSpPr>
          <p:nvPr/>
        </p:nvSpPr>
        <p:spPr bwMode="auto">
          <a:xfrm>
            <a:off x="2198688" y="4589463"/>
            <a:ext cx="2805112" cy="708025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000">
                <a:solidFill>
                  <a:srgbClr val="FF0000"/>
                </a:solidFill>
              </a:rPr>
              <a:t>emelt- vagy középszintű érettségi ?</a:t>
            </a:r>
          </a:p>
        </p:txBody>
      </p:sp>
      <p:sp>
        <p:nvSpPr>
          <p:cNvPr id="12" name="Line 32"/>
          <p:cNvSpPr>
            <a:spLocks noChangeShapeType="1"/>
          </p:cNvSpPr>
          <p:nvPr/>
        </p:nvSpPr>
        <p:spPr bwMode="auto">
          <a:xfrm>
            <a:off x="3581400" y="5321300"/>
            <a:ext cx="127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2198688" y="5935663"/>
            <a:ext cx="2805112" cy="708025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000">
                <a:solidFill>
                  <a:srgbClr val="7030A0"/>
                </a:solidFill>
              </a:rPr>
              <a:t>emelt- vagy középszintű képzés?</a:t>
            </a:r>
          </a:p>
        </p:txBody>
      </p:sp>
      <p:grpSp>
        <p:nvGrpSpPr>
          <p:cNvPr id="2" name="Csoportba foglalás 13"/>
          <p:cNvGrpSpPr>
            <a:grpSpLocks/>
          </p:cNvGrpSpPr>
          <p:nvPr/>
        </p:nvGrpSpPr>
        <p:grpSpPr bwMode="auto">
          <a:xfrm rot="1946143">
            <a:off x="6035675" y="4229100"/>
            <a:ext cx="3073400" cy="2301875"/>
            <a:chOff x="6908800" y="5143500"/>
            <a:chExt cx="2235200" cy="1714500"/>
          </a:xfrm>
        </p:grpSpPr>
        <p:sp>
          <p:nvSpPr>
            <p:cNvPr id="15" name="Robbanás 2 14"/>
            <p:cNvSpPr/>
            <p:nvPr/>
          </p:nvSpPr>
          <p:spPr>
            <a:xfrm>
              <a:off x="6908800" y="5143500"/>
              <a:ext cx="2235200" cy="1714500"/>
            </a:xfrm>
            <a:prstGeom prst="irregularSeal2">
              <a:avLst/>
            </a:prstGeom>
            <a:solidFill>
              <a:schemeClr val="accent1">
                <a:lumMod val="75000"/>
                <a:alpha val="46000"/>
              </a:schemeClr>
            </a:solidFill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/>
            </a:p>
          </p:txBody>
        </p:sp>
        <p:sp>
          <p:nvSpPr>
            <p:cNvPr id="16" name="Szövegdoboz 15"/>
            <p:cNvSpPr txBox="1"/>
            <p:nvPr/>
          </p:nvSpPr>
          <p:spPr>
            <a:xfrm rot="19652048">
              <a:off x="7051660" y="5770878"/>
              <a:ext cx="1600200" cy="52735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hu-HU" sz="2000" dirty="0" err="1">
                  <a:solidFill>
                    <a:schemeClr val="accent6">
                      <a:lumMod val="60000"/>
                      <a:lumOff val="40000"/>
                    </a:schemeClr>
                  </a:solidFill>
                  <a:cs typeface="+mn-cs"/>
                </a:rPr>
                <a:t>www.felvi.hu</a:t>
              </a:r>
              <a:endParaRPr lang="hu-HU" sz="2000" dirty="0">
                <a:solidFill>
                  <a:schemeClr val="accent6">
                    <a:lumMod val="60000"/>
                    <a:lumOff val="40000"/>
                  </a:schemeClr>
                </a:solidFill>
                <a:cs typeface="+mn-cs"/>
              </a:endParaRPr>
            </a:p>
            <a:p>
              <a:pPr algn="ctr">
                <a:defRPr/>
              </a:pPr>
              <a:r>
                <a:rPr lang="hu-HU" sz="2000" dirty="0">
                  <a:solidFill>
                    <a:schemeClr val="accent6">
                      <a:lumMod val="60000"/>
                      <a:lumOff val="40000"/>
                    </a:schemeClr>
                  </a:solidFill>
                  <a:cs typeface="+mn-cs"/>
                </a:rPr>
                <a:t>www.lovassy.hu</a:t>
              </a:r>
            </a:p>
          </p:txBody>
        </p:sp>
      </p:grpSp>
      <p:grpSp>
        <p:nvGrpSpPr>
          <p:cNvPr id="3" name="Csoportba foglalás 13"/>
          <p:cNvGrpSpPr>
            <a:grpSpLocks/>
          </p:cNvGrpSpPr>
          <p:nvPr/>
        </p:nvGrpSpPr>
        <p:grpSpPr bwMode="auto">
          <a:xfrm rot="1946143">
            <a:off x="6340475" y="1041400"/>
            <a:ext cx="3073400" cy="2301875"/>
            <a:chOff x="6908800" y="5143500"/>
            <a:chExt cx="2235200" cy="1714500"/>
          </a:xfrm>
        </p:grpSpPr>
        <p:sp>
          <p:nvSpPr>
            <p:cNvPr id="18" name="Robbanás 2 17"/>
            <p:cNvSpPr/>
            <p:nvPr/>
          </p:nvSpPr>
          <p:spPr>
            <a:xfrm>
              <a:off x="6908800" y="5143500"/>
              <a:ext cx="2235200" cy="1714500"/>
            </a:xfrm>
            <a:prstGeom prst="irregularSeal2">
              <a:avLst/>
            </a:prstGeom>
            <a:solidFill>
              <a:srgbClr val="FF0000">
                <a:alpha val="46000"/>
              </a:srgbClr>
            </a:solidFill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/>
            </a:p>
          </p:txBody>
        </p:sp>
        <p:sp>
          <p:nvSpPr>
            <p:cNvPr id="19" name="Szövegdoboz 18"/>
            <p:cNvSpPr txBox="1"/>
            <p:nvPr/>
          </p:nvSpPr>
          <p:spPr>
            <a:xfrm rot="19652048">
              <a:off x="7051660" y="5770878"/>
              <a:ext cx="1600200" cy="52735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hu-HU" sz="2000" b="1" dirty="0">
                  <a:solidFill>
                    <a:schemeClr val="bg1"/>
                  </a:solidFill>
                  <a:cs typeface="+mn-cs"/>
                </a:rPr>
                <a:t>Intézményi kapacitások</a:t>
              </a:r>
            </a:p>
          </p:txBody>
        </p:sp>
      </p:grpSp>
      <p:grpSp>
        <p:nvGrpSpPr>
          <p:cNvPr id="4" name="Csoportba foglalás 13"/>
          <p:cNvGrpSpPr>
            <a:grpSpLocks/>
          </p:cNvGrpSpPr>
          <p:nvPr/>
        </p:nvGrpSpPr>
        <p:grpSpPr bwMode="auto">
          <a:xfrm rot="1946143">
            <a:off x="1577975" y="1701800"/>
            <a:ext cx="3073400" cy="2301875"/>
            <a:chOff x="6908800" y="5143500"/>
            <a:chExt cx="2235200" cy="1714500"/>
          </a:xfrm>
        </p:grpSpPr>
        <p:sp>
          <p:nvSpPr>
            <p:cNvPr id="21" name="Robbanás 2 20"/>
            <p:cNvSpPr/>
            <p:nvPr/>
          </p:nvSpPr>
          <p:spPr>
            <a:xfrm>
              <a:off x="6908800" y="5143500"/>
              <a:ext cx="2235200" cy="1714500"/>
            </a:xfrm>
            <a:prstGeom prst="irregularSeal2">
              <a:avLst/>
            </a:prstGeom>
            <a:solidFill>
              <a:srgbClr val="FF0000">
                <a:alpha val="46000"/>
              </a:srgbClr>
            </a:solidFill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/>
            </a:p>
          </p:txBody>
        </p:sp>
        <p:sp>
          <p:nvSpPr>
            <p:cNvPr id="22" name="Szövegdoboz 21"/>
            <p:cNvSpPr txBox="1"/>
            <p:nvPr/>
          </p:nvSpPr>
          <p:spPr>
            <a:xfrm rot="19652048">
              <a:off x="7051660" y="5770878"/>
              <a:ext cx="1600200" cy="52735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hu-HU" sz="2000" b="1" dirty="0">
                  <a:solidFill>
                    <a:schemeClr val="bg1"/>
                  </a:solidFill>
                  <a:cs typeface="+mn-cs"/>
                </a:rPr>
                <a:t>A képzések költségei</a:t>
              </a:r>
            </a:p>
          </p:txBody>
        </p:sp>
      </p:grpSp>
      <p:grpSp>
        <p:nvGrpSpPr>
          <p:cNvPr id="14" name="Csoportba foglalás 13"/>
          <p:cNvGrpSpPr>
            <a:grpSpLocks/>
          </p:cNvGrpSpPr>
          <p:nvPr/>
        </p:nvGrpSpPr>
        <p:grpSpPr bwMode="auto">
          <a:xfrm rot="1946143">
            <a:off x="-85725" y="4394200"/>
            <a:ext cx="3073400" cy="2301875"/>
            <a:chOff x="6908800" y="5143500"/>
            <a:chExt cx="2235200" cy="1714500"/>
          </a:xfrm>
        </p:grpSpPr>
        <p:sp>
          <p:nvSpPr>
            <p:cNvPr id="24" name="Robbanás 2 23"/>
            <p:cNvSpPr/>
            <p:nvPr/>
          </p:nvSpPr>
          <p:spPr>
            <a:xfrm>
              <a:off x="6908800" y="5143500"/>
              <a:ext cx="2235200" cy="1714500"/>
            </a:xfrm>
            <a:prstGeom prst="irregularSeal2">
              <a:avLst/>
            </a:prstGeom>
            <a:solidFill>
              <a:srgbClr val="FF0000">
                <a:alpha val="46000"/>
              </a:srgbClr>
            </a:solidFill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/>
            </a:p>
          </p:txBody>
        </p:sp>
        <p:sp>
          <p:nvSpPr>
            <p:cNvPr id="25" name="Szövegdoboz 24"/>
            <p:cNvSpPr txBox="1"/>
            <p:nvPr/>
          </p:nvSpPr>
          <p:spPr>
            <a:xfrm rot="19652048">
              <a:off x="7051660" y="5770878"/>
              <a:ext cx="1600200" cy="52735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hu-HU" sz="2000" b="1" dirty="0">
                  <a:solidFill>
                    <a:schemeClr val="bg1"/>
                  </a:solidFill>
                  <a:cs typeface="+mn-cs"/>
                </a:rPr>
                <a:t>Megfelelő szakmai tudás</a:t>
              </a: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 hagyományos párosítások a Lovassyban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09600" y="2189163"/>
            <a:ext cx="3405188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/>
              <a:t>1. sáv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09600" y="2692400"/>
            <a:ext cx="3405188" cy="12017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matematika</a:t>
            </a:r>
          </a:p>
          <a:p>
            <a:pPr algn="ctr">
              <a:spcBef>
                <a:spcPct val="50000"/>
              </a:spcBef>
            </a:pPr>
            <a:r>
              <a:rPr lang="hu-HU" b="1"/>
              <a:t>biológia</a:t>
            </a:r>
          </a:p>
          <a:p>
            <a:pPr algn="ctr">
              <a:spcBef>
                <a:spcPct val="50000"/>
              </a:spcBef>
            </a:pPr>
            <a:r>
              <a:rPr lang="hu-HU" b="1"/>
              <a:t>magyar nyelv és irodalom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089025" y="4605338"/>
            <a:ext cx="2447925" cy="1192212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u="sng">
                <a:latin typeface="Times New Roman" pitchFamily="18" charset="0"/>
              </a:rPr>
              <a:t>A plusz 2 óra:</a:t>
            </a:r>
          </a:p>
          <a:p>
            <a:pPr algn="ctr">
              <a:spcBef>
                <a:spcPct val="50000"/>
              </a:spcBef>
            </a:pPr>
            <a:r>
              <a:rPr lang="hu-HU" i="1">
                <a:latin typeface="Times New Roman" pitchFamily="18" charset="0"/>
              </a:rPr>
              <a:t>kedd 4. óra</a:t>
            </a:r>
          </a:p>
          <a:p>
            <a:pPr algn="ctr">
              <a:spcBef>
                <a:spcPct val="50000"/>
              </a:spcBef>
            </a:pPr>
            <a:r>
              <a:rPr lang="hu-HU" i="1">
                <a:latin typeface="Times New Roman" pitchFamily="18" charset="0"/>
              </a:rPr>
              <a:t> csütörtök 2. óra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5073650" y="2189163"/>
            <a:ext cx="3405188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/>
              <a:t>2. sáv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5073650" y="2692400"/>
            <a:ext cx="3405188" cy="12017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történelem</a:t>
            </a:r>
          </a:p>
          <a:p>
            <a:pPr algn="ctr">
              <a:spcBef>
                <a:spcPct val="50000"/>
              </a:spcBef>
            </a:pPr>
            <a:r>
              <a:rPr lang="hu-HU" b="1"/>
              <a:t>fizika</a:t>
            </a:r>
          </a:p>
          <a:p>
            <a:pPr algn="ctr">
              <a:spcBef>
                <a:spcPct val="50000"/>
              </a:spcBef>
            </a:pPr>
            <a:r>
              <a:rPr lang="hu-HU" b="1"/>
              <a:t>kémia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5553075" y="4605338"/>
            <a:ext cx="2447925" cy="1192212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u="sng">
                <a:latin typeface="Times New Roman" pitchFamily="18" charset="0"/>
              </a:rPr>
              <a:t>A plusz 2 óra:</a:t>
            </a:r>
          </a:p>
          <a:p>
            <a:pPr algn="ctr">
              <a:spcBef>
                <a:spcPct val="50000"/>
              </a:spcBef>
            </a:pPr>
            <a:r>
              <a:rPr lang="hu-HU" i="1">
                <a:latin typeface="Times New Roman" pitchFamily="18" charset="0"/>
              </a:rPr>
              <a:t>hétfő 4. óra</a:t>
            </a:r>
          </a:p>
          <a:p>
            <a:pPr algn="ctr">
              <a:spcBef>
                <a:spcPct val="50000"/>
              </a:spcBef>
            </a:pPr>
            <a:r>
              <a:rPr lang="hu-HU" i="1">
                <a:latin typeface="Times New Roman" pitchFamily="18" charset="0"/>
              </a:rPr>
              <a:t> szerda 2. óra</a:t>
            </a:r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3976688" y="3468688"/>
            <a:ext cx="11176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0" name="Robbanás 2 9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1" name="Szövegdoboz 10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  <p:bldP spid="13319" grpId="0" animBg="1"/>
      <p:bldP spid="13321" grpId="0" animBg="1"/>
      <p:bldP spid="13323" grpId="0" animBg="1"/>
      <p:bldP spid="13324" grpId="0" animBg="1"/>
      <p:bldP spid="13325" grpId="0" animBg="1"/>
      <p:bldP spid="1332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Az emelt szintű képzés jelentkezési rendje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74838"/>
            <a:ext cx="8229600" cy="4425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b="1" smtClean="0"/>
              <a:t>2013. február 27. (szerda)</a:t>
            </a:r>
            <a:endParaRPr lang="hu-HU" smtClean="0"/>
          </a:p>
          <a:p>
            <a:pPr marL="522288" lvl="1" indent="14288" eaLnBrk="1" hangingPunct="1">
              <a:lnSpc>
                <a:spcPct val="90000"/>
              </a:lnSpc>
              <a:buFontTx/>
              <a:buNone/>
            </a:pPr>
            <a:r>
              <a:rPr lang="hu-HU" i="1" smtClean="0"/>
              <a:t>osztálylista, melyen jelölni kell mindenkinek, hogy mit szeretne</a:t>
            </a:r>
          </a:p>
          <a:p>
            <a:pPr eaLnBrk="1" hangingPunct="1">
              <a:lnSpc>
                <a:spcPct val="90000"/>
              </a:lnSpc>
            </a:pPr>
            <a:r>
              <a:rPr lang="hu-HU" b="1" smtClean="0"/>
              <a:t>2013. március 1. (péntek)</a:t>
            </a:r>
          </a:p>
          <a:p>
            <a:pPr marL="522288" lvl="1" indent="14288" eaLnBrk="1" hangingPunct="1">
              <a:lnSpc>
                <a:spcPct val="90000"/>
              </a:lnSpc>
            </a:pPr>
            <a:r>
              <a:rPr lang="hu-HU" i="1" smtClean="0"/>
              <a:t>az osztálylista</a:t>
            </a:r>
            <a:r>
              <a:rPr lang="hu-HU" b="1" i="1" smtClean="0"/>
              <a:t> </a:t>
            </a:r>
            <a:r>
              <a:rPr lang="hu-HU" i="1" smtClean="0"/>
              <a:t>összesítésre kerül</a:t>
            </a:r>
            <a:endParaRPr lang="hu-HU" b="1" smtClean="0"/>
          </a:p>
          <a:p>
            <a:pPr marL="522288" lvl="1" indent="14288" eaLnBrk="1" hangingPunct="1">
              <a:lnSpc>
                <a:spcPct val="90000"/>
              </a:lnSpc>
            </a:pPr>
            <a:r>
              <a:rPr lang="hu-HU" i="1" smtClean="0"/>
              <a:t>azon igények megjelölése, amelyek NEM teljesíthetők</a:t>
            </a:r>
          </a:p>
          <a:p>
            <a:pPr marL="522288" lvl="1" indent="14288" eaLnBrk="1" hangingPunct="1">
              <a:lnSpc>
                <a:spcPct val="90000"/>
              </a:lnSpc>
            </a:pPr>
            <a:r>
              <a:rPr lang="hu-HU" i="1" smtClean="0"/>
              <a:t>tanárok nevének megadása, akik várhatóan tanítanak az emelt    szintű csoportokban</a:t>
            </a:r>
          </a:p>
          <a:p>
            <a:pPr eaLnBrk="1" hangingPunct="1">
              <a:lnSpc>
                <a:spcPct val="90000"/>
              </a:lnSpc>
            </a:pPr>
            <a:r>
              <a:rPr lang="hu-HU" b="1" smtClean="0"/>
              <a:t>2013. március 21. (csütörtök)</a:t>
            </a:r>
            <a:endParaRPr lang="hu-HU" smtClean="0"/>
          </a:p>
          <a:p>
            <a:pPr marL="522288" lvl="1" indent="14288" eaLnBrk="1" hangingPunct="1">
              <a:lnSpc>
                <a:spcPct val="90000"/>
              </a:lnSpc>
            </a:pPr>
            <a:r>
              <a:rPr lang="hu-HU" i="1" smtClean="0"/>
              <a:t>az induló csoportok és a várhatóan a csoportokban tanító tanárok ismeretében a jelentkezések megerősítése esetleges, módosítása</a:t>
            </a:r>
          </a:p>
          <a:p>
            <a:pPr eaLnBrk="1" hangingPunct="1">
              <a:lnSpc>
                <a:spcPct val="90000"/>
              </a:lnSpc>
            </a:pPr>
            <a:r>
              <a:rPr lang="hu-HU" b="1" smtClean="0"/>
              <a:t>2013. május 17. (péntek)</a:t>
            </a:r>
          </a:p>
          <a:p>
            <a:pPr marL="522288" lvl="1" indent="14288" eaLnBrk="1" hangingPunct="1">
              <a:lnSpc>
                <a:spcPct val="90000"/>
              </a:lnSpc>
              <a:buFontTx/>
              <a:buNone/>
            </a:pPr>
            <a:r>
              <a:rPr lang="hu-HU" i="1" smtClean="0"/>
              <a:t>a végleges, szülő által aláírt jelentkezési kérelem beadása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17513" y="6076950"/>
            <a:ext cx="8251825" cy="6286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hu-HU" sz="2400" b="1">
                <a:solidFill>
                  <a:srgbClr val="FFCC00"/>
                </a:solidFill>
              </a:rPr>
              <a:t>Módosításra a későbbiekben NINCS lehetőség!</a:t>
            </a:r>
            <a:endParaRPr lang="hu-HU" sz="2400" b="1">
              <a:solidFill>
                <a:srgbClr val="FFCC00"/>
              </a:solidFill>
              <a:sym typeface="Symbol" pitchFamily="18" charset="2"/>
            </a:endParaRPr>
          </a:p>
        </p:txBody>
      </p:sp>
      <p:sp>
        <p:nvSpPr>
          <p:cNvPr id="5" name="Robbanás 2 4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" name="Szövegdoboz 5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1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1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10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1000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  <p:bldP spid="1536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Az emelt szintű képzés a két utolsó évben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3613150"/>
          </a:xfrm>
        </p:spPr>
        <p:txBody>
          <a:bodyPr/>
          <a:lstStyle/>
          <a:p>
            <a:pPr eaLnBrk="1" hangingPunct="1"/>
            <a:r>
              <a:rPr lang="hu-HU" smtClean="0"/>
              <a:t>A számonkérés szempontjából </a:t>
            </a:r>
            <a:r>
              <a:rPr lang="hu-HU" b="1" smtClean="0"/>
              <a:t>ugyanúgy kezelendő, mint a kötelező képzések, tantárgyak</a:t>
            </a:r>
            <a:r>
              <a:rPr lang="hu-HU" smtClean="0"/>
              <a:t>.</a:t>
            </a:r>
          </a:p>
          <a:p>
            <a:pPr eaLnBrk="1" hangingPunct="1"/>
            <a:r>
              <a:rPr lang="hu-HU" smtClean="0"/>
              <a:t>Évközben módosítási, </a:t>
            </a:r>
            <a:r>
              <a:rPr lang="hu-HU" b="1" smtClean="0"/>
              <a:t>leadási lehetőség csak külön igazgatói engedéllyel</a:t>
            </a:r>
            <a:r>
              <a:rPr lang="hu-HU" smtClean="0"/>
              <a:t>!</a:t>
            </a:r>
          </a:p>
          <a:p>
            <a:pPr eaLnBrk="1" hangingPunct="1"/>
            <a:r>
              <a:rPr lang="hu-HU" u="sng" smtClean="0"/>
              <a:t>12. év végi lehetőség</a:t>
            </a:r>
            <a:r>
              <a:rPr lang="hu-HU" smtClean="0"/>
              <a:t>:</a:t>
            </a:r>
          </a:p>
          <a:p>
            <a:pPr marL="522288" lvl="1" indent="14288" eaLnBrk="1" hangingPunct="1">
              <a:buFontTx/>
              <a:buNone/>
            </a:pPr>
            <a:r>
              <a:rPr lang="hu-HU" b="1" smtClean="0"/>
              <a:t>2014. május 20</a:t>
            </a:r>
            <a:r>
              <a:rPr lang="hu-HU" smtClean="0"/>
              <a:t>-ig: az iskola igazgatójához kérelemmel lehet fordulni </a:t>
            </a:r>
          </a:p>
          <a:p>
            <a:pPr lvl="2" eaLnBrk="1" hangingPunct="1"/>
            <a:r>
              <a:rPr lang="hu-HU" smtClean="0"/>
              <a:t>a leadásról vagy </a:t>
            </a:r>
          </a:p>
          <a:p>
            <a:pPr lvl="2" eaLnBrk="1" hangingPunct="1"/>
            <a:r>
              <a:rPr lang="hu-HU" smtClean="0"/>
              <a:t>a tantárgyváltásról (különbözeti vizsga!)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46088" y="5729288"/>
            <a:ext cx="8251825" cy="10064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hu-HU" sz="2400" b="1">
                <a:solidFill>
                  <a:srgbClr val="FFCC00"/>
                </a:solidFill>
              </a:rPr>
              <a:t>emelt szintű képzés </a:t>
            </a:r>
            <a:r>
              <a:rPr lang="hu-HU" sz="2400" b="1">
                <a:solidFill>
                  <a:srgbClr val="FFCC00"/>
                </a:solidFill>
                <a:sym typeface="Symbol" pitchFamily="18" charset="2"/>
              </a:rPr>
              <a:t> kötelező emelt szintű érettségi</a:t>
            </a:r>
          </a:p>
        </p:txBody>
      </p:sp>
      <p:sp>
        <p:nvSpPr>
          <p:cNvPr id="5" name="Robbanás 2 4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" name="Szövegdoboz 5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3073400"/>
            <a:ext cx="7772400" cy="1470025"/>
          </a:xfrm>
        </p:spPr>
        <p:txBody>
          <a:bodyPr/>
          <a:lstStyle/>
          <a:p>
            <a:pPr eaLnBrk="1" hangingPunct="1"/>
            <a:r>
              <a:rPr lang="hu-HU" smtClean="0"/>
              <a:t>Köszönjük a figyelmüket!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Változó feltételek – nagyobb körültekintés</a:t>
            </a:r>
          </a:p>
        </p:txBody>
      </p:sp>
      <p:sp>
        <p:nvSpPr>
          <p:cNvPr id="4099" name="Tartalom helye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1973262"/>
          </a:xfrm>
        </p:spPr>
        <p:txBody>
          <a:bodyPr/>
          <a:lstStyle/>
          <a:p>
            <a:r>
              <a:rPr lang="hu-HU" b="1" dirty="0" smtClean="0"/>
              <a:t>2012. január 1-tól ÚJ </a:t>
            </a:r>
            <a:r>
              <a:rPr lang="hu-HU" dirty="0" smtClean="0"/>
              <a:t>felsőoktatási szabályrendszer</a:t>
            </a:r>
          </a:p>
          <a:p>
            <a:pPr algn="ctr">
              <a:buFont typeface="Wingdings" pitchFamily="2" charset="2"/>
              <a:buNone/>
            </a:pPr>
            <a:r>
              <a:rPr lang="hu-HU" i="1" dirty="0" smtClean="0">
                <a:solidFill>
                  <a:srgbClr val="FF0000"/>
                </a:solidFill>
              </a:rPr>
              <a:t>2011. évi CCIV. évi törvény A nemzeti felsőoktatásról</a:t>
            </a:r>
            <a:endParaRPr lang="hu-HU" dirty="0" smtClean="0">
              <a:solidFill>
                <a:srgbClr val="FF0000"/>
              </a:solidFill>
            </a:endParaRPr>
          </a:p>
          <a:p>
            <a:r>
              <a:rPr lang="hu-HU" b="1" dirty="0" smtClean="0"/>
              <a:t>423/2012. (XII. 29.) Korm. rendelet </a:t>
            </a:r>
            <a:r>
              <a:rPr lang="hu-HU" i="1" dirty="0" smtClean="0">
                <a:solidFill>
                  <a:srgbClr val="FF0000"/>
                </a:solidFill>
              </a:rPr>
              <a:t>a felsőoktatási felvételi eljárásról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állami ösztöndíj és következményei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74838"/>
            <a:ext cx="8534400" cy="4983162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hu-HU" sz="2000" u="sng" dirty="0" smtClean="0"/>
              <a:t>Az állami ösztöndíjjal támogatott hallgató köteles:</a:t>
            </a:r>
          </a:p>
          <a:p>
            <a:pPr>
              <a:defRPr/>
            </a:pPr>
            <a:r>
              <a:rPr lang="hu-HU" sz="2000" b="1" dirty="0" smtClean="0"/>
              <a:t>meghatározott időn belül</a:t>
            </a:r>
            <a:r>
              <a:rPr lang="hu-HU" sz="2000" dirty="0" smtClean="0"/>
              <a:t>, de legfeljebb a képzési idő másfélszeresén belül </a:t>
            </a:r>
            <a:r>
              <a:rPr lang="hu-HU" sz="2000" b="1" dirty="0" smtClean="0"/>
              <a:t>megszerezni az oklevelet</a:t>
            </a:r>
            <a:r>
              <a:rPr lang="hu-HU" sz="2000" dirty="0" smtClean="0"/>
              <a:t>,</a:t>
            </a:r>
          </a:p>
          <a:p>
            <a:pPr>
              <a:defRPr/>
            </a:pPr>
            <a:r>
              <a:rPr lang="hu-HU" sz="2000" b="1" dirty="0" smtClean="0"/>
              <a:t>az oklevél megszerzését követő húsz éven belül </a:t>
            </a:r>
            <a:r>
              <a:rPr lang="hu-HU" sz="2000" dirty="0" smtClean="0"/>
              <a:t>az általa állami ösztöndíjjal folytatott </a:t>
            </a:r>
            <a:r>
              <a:rPr lang="hu-HU" sz="2000" b="1" dirty="0" smtClean="0">
                <a:solidFill>
                  <a:srgbClr val="FF0000"/>
                </a:solidFill>
              </a:rPr>
              <a:t>tanulmányok ideje kétszeresének megfelelő időtartamban </a:t>
            </a:r>
            <a:r>
              <a:rPr lang="hu-HU" sz="2000" b="1" dirty="0" smtClean="0"/>
              <a:t>Magyarországon dolgozni</a:t>
            </a:r>
            <a:r>
              <a:rPr lang="hu-HU" sz="2000" dirty="0" smtClean="0"/>
              <a:t>,</a:t>
            </a:r>
          </a:p>
          <a:p>
            <a:pPr>
              <a:defRPr/>
            </a:pPr>
            <a:r>
              <a:rPr lang="hu-HU" sz="2000" dirty="0" smtClean="0"/>
              <a:t>a magyar államnak visszafizetni a magyar állam által folyósított </a:t>
            </a:r>
            <a:r>
              <a:rPr lang="hu-HU" sz="2000" b="1" dirty="0" smtClean="0"/>
              <a:t>állami ösztöndíj 50%-ának megfelelő összeget</a:t>
            </a:r>
            <a:r>
              <a:rPr lang="hu-HU" sz="2000" dirty="0" smtClean="0"/>
              <a:t>, ha nem végzi el a képzését időben.</a:t>
            </a:r>
          </a:p>
          <a:p>
            <a:pPr>
              <a:defRPr/>
            </a:pPr>
            <a:r>
              <a:rPr lang="hu-HU" sz="2000" dirty="0" smtClean="0"/>
              <a:t>visszafizetni az adott képzésére tekintettel </a:t>
            </a:r>
            <a:r>
              <a:rPr lang="hu-HU" sz="2000" b="1" dirty="0" smtClean="0"/>
              <a:t>a </a:t>
            </a:r>
            <a:r>
              <a:rPr lang="hu-HU" sz="2000" b="1" dirty="0" smtClean="0">
                <a:solidFill>
                  <a:srgbClr val="FF0000"/>
                </a:solidFill>
              </a:rPr>
              <a:t>magyar állam által folyósított állami ösztöndíjnak </a:t>
            </a:r>
            <a:r>
              <a:rPr lang="hu-HU" sz="2000" dirty="0" smtClean="0"/>
              <a:t>a visszatérítés esedékessé válásának naptári félévét megelőző utolsó napon érvényes </a:t>
            </a:r>
            <a:r>
              <a:rPr lang="hu-HU" sz="2000" b="1" dirty="0" smtClean="0">
                <a:solidFill>
                  <a:srgbClr val="FF0000"/>
                </a:solidFill>
              </a:rPr>
              <a:t>jegybanki alapkamatot három százalékponttal meghaladó kamattal megnövelt összegét</a:t>
            </a:r>
            <a:r>
              <a:rPr lang="hu-HU" sz="2000" dirty="0" smtClean="0"/>
              <a:t>, ha nem létesít megfelelő ideig Magyarországon jogviszonyt.</a:t>
            </a:r>
          </a:p>
          <a:p>
            <a:pPr>
              <a:defRPr/>
            </a:pPr>
            <a:endParaRPr lang="hu-HU" sz="2000" dirty="0"/>
          </a:p>
        </p:txBody>
      </p:sp>
      <p:grpSp>
        <p:nvGrpSpPr>
          <p:cNvPr id="2" name="Csoportba foglalás 13"/>
          <p:cNvGrpSpPr>
            <a:grpSpLocks/>
          </p:cNvGrpSpPr>
          <p:nvPr/>
        </p:nvGrpSpPr>
        <p:grpSpPr bwMode="auto">
          <a:xfrm rot="1946143">
            <a:off x="1874" y="239320"/>
            <a:ext cx="1770872" cy="1880521"/>
            <a:chOff x="4225330" y="5137297"/>
            <a:chExt cx="2235200" cy="1714500"/>
          </a:xfrm>
        </p:grpSpPr>
        <p:sp>
          <p:nvSpPr>
            <p:cNvPr id="5" name="Robbanás 2 4"/>
            <p:cNvSpPr/>
            <p:nvPr/>
          </p:nvSpPr>
          <p:spPr>
            <a:xfrm>
              <a:off x="4225330" y="5137297"/>
              <a:ext cx="2235200" cy="1714500"/>
            </a:xfrm>
            <a:prstGeom prst="irregularSeal2">
              <a:avLst/>
            </a:prstGeom>
            <a:solidFill>
              <a:srgbClr val="FF0000">
                <a:alpha val="46000"/>
              </a:srgbClr>
            </a:solidFill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/>
            </a:p>
          </p:txBody>
        </p:sp>
        <p:sp>
          <p:nvSpPr>
            <p:cNvPr id="6" name="Szövegdoboz 5"/>
            <p:cNvSpPr txBox="1"/>
            <p:nvPr/>
          </p:nvSpPr>
          <p:spPr>
            <a:xfrm rot="19652048">
              <a:off x="4368190" y="5649537"/>
              <a:ext cx="1600200" cy="75763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hu-HU" sz="1600" b="1" dirty="0">
                  <a:solidFill>
                    <a:schemeClr val="bg1"/>
                  </a:solidFill>
                  <a:cs typeface="+mn-cs"/>
                </a:rPr>
                <a:t>A képzések költségei</a:t>
              </a: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Költségtérítések 2013-ban</a:t>
            </a:r>
            <a:endParaRPr lang="hu-HU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1701800" y="1925638"/>
          <a:ext cx="5778500" cy="437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6328"/>
                <a:gridCol w="22021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solidFill>
                            <a:srgbClr val="0070C0"/>
                          </a:solidFill>
                        </a:rPr>
                        <a:t>Szak</a:t>
                      </a:r>
                      <a:endParaRPr lang="hu-HU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solidFill>
                            <a:srgbClr val="FF0000"/>
                          </a:solidFill>
                        </a:rPr>
                        <a:t>2013-as költségtérítés</a:t>
                      </a:r>
                      <a:endParaRPr lang="hu-HU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BME-VIK mérnökinformatikus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rgbClr val="FF0000"/>
                          </a:solidFill>
                        </a:rPr>
                        <a:t>300.000 Ft</a:t>
                      </a:r>
                      <a:endParaRPr lang="hu-H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PE-MIK</a:t>
                      </a:r>
                      <a:br>
                        <a:rPr lang="hu-HU" sz="1600" dirty="0" smtClean="0"/>
                      </a:br>
                      <a:r>
                        <a:rPr lang="hu-HU" sz="1600" dirty="0" smtClean="0"/>
                        <a:t>villamosmérnöki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rgbClr val="FF0000"/>
                          </a:solidFill>
                        </a:rPr>
                        <a:t>280.000 Ft</a:t>
                      </a:r>
                      <a:endParaRPr lang="hu-H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BCE-KTK:</a:t>
                      </a:r>
                      <a:r>
                        <a:rPr lang="hu-HU" sz="1600" baseline="0" dirty="0" smtClean="0"/>
                        <a:t> alkalmazott közgazdaságtan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rgbClr val="FF0000"/>
                          </a:solidFill>
                        </a:rPr>
                        <a:t>245.000 Ft</a:t>
                      </a:r>
                      <a:endParaRPr lang="hu-H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BCE-GTK:</a:t>
                      </a:r>
                      <a:r>
                        <a:rPr lang="hu-HU" sz="1600" baseline="0" dirty="0" smtClean="0"/>
                        <a:t> nemzetközi gazdálkodás (magyarul)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rgbClr val="FF0000"/>
                          </a:solidFill>
                        </a:rPr>
                        <a:t>295.000 Ft</a:t>
                      </a:r>
                      <a:endParaRPr lang="hu-H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ELTE-TTK matematika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rgbClr val="FF0000"/>
                          </a:solidFill>
                        </a:rPr>
                        <a:t>300.000 Ft</a:t>
                      </a:r>
                      <a:endParaRPr lang="hu-H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PTE-BTK germanisztika</a:t>
                      </a:r>
                      <a:r>
                        <a:rPr lang="hu-HU" sz="1600" baseline="0" dirty="0" smtClean="0"/>
                        <a:t> (</a:t>
                      </a:r>
                      <a:r>
                        <a:rPr lang="hu-HU" sz="1600" dirty="0" smtClean="0"/>
                        <a:t>német)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rgbClr val="FF0000"/>
                          </a:solidFill>
                        </a:rPr>
                        <a:t>130.000 Ft</a:t>
                      </a:r>
                      <a:endParaRPr lang="hu-H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ELTE-ÁJK jogász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rgbClr val="FF0000"/>
                          </a:solidFill>
                        </a:rPr>
                        <a:t>247.000</a:t>
                      </a:r>
                      <a:r>
                        <a:rPr lang="hu-HU" sz="1600" b="1" baseline="0" dirty="0" smtClean="0">
                          <a:solidFill>
                            <a:srgbClr val="FF0000"/>
                          </a:solidFill>
                        </a:rPr>
                        <a:t> Ft</a:t>
                      </a:r>
                      <a:endParaRPr lang="hu-H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ELTE-PPK</a:t>
                      </a:r>
                      <a:r>
                        <a:rPr lang="hu-HU" sz="1600" baseline="0" dirty="0" smtClean="0"/>
                        <a:t> osztatlan tanár – 10 félév  (matematikatanár-informatikatanár)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rgbClr val="FF0000"/>
                          </a:solidFill>
                        </a:rPr>
                        <a:t>400.000 Ft</a:t>
                      </a:r>
                      <a:endParaRPr lang="hu-H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Csoportba foglalás 13"/>
          <p:cNvGrpSpPr>
            <a:grpSpLocks/>
          </p:cNvGrpSpPr>
          <p:nvPr/>
        </p:nvGrpSpPr>
        <p:grpSpPr bwMode="auto">
          <a:xfrm rot="1946143">
            <a:off x="35977" y="61521"/>
            <a:ext cx="1770872" cy="1880521"/>
            <a:chOff x="4225330" y="5137297"/>
            <a:chExt cx="2235200" cy="1714500"/>
          </a:xfrm>
        </p:grpSpPr>
        <p:sp>
          <p:nvSpPr>
            <p:cNvPr id="7" name="Robbanás 2 6"/>
            <p:cNvSpPr/>
            <p:nvPr/>
          </p:nvSpPr>
          <p:spPr>
            <a:xfrm>
              <a:off x="4225330" y="5137297"/>
              <a:ext cx="2235200" cy="1714500"/>
            </a:xfrm>
            <a:prstGeom prst="irregularSeal2">
              <a:avLst/>
            </a:prstGeom>
            <a:solidFill>
              <a:srgbClr val="FF0000">
                <a:alpha val="46000"/>
              </a:srgbClr>
            </a:solidFill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/>
            </a:p>
          </p:txBody>
        </p:sp>
        <p:sp>
          <p:nvSpPr>
            <p:cNvPr id="8" name="Szövegdoboz 7"/>
            <p:cNvSpPr txBox="1"/>
            <p:nvPr/>
          </p:nvSpPr>
          <p:spPr>
            <a:xfrm rot="19652048">
              <a:off x="4368190" y="5649537"/>
              <a:ext cx="1600200" cy="75763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hu-HU" sz="1600" b="1" dirty="0">
                  <a:solidFill>
                    <a:schemeClr val="bg1"/>
                  </a:solidFill>
                  <a:cs typeface="+mn-cs"/>
                </a:rPr>
                <a:t>A képzések költségei</a:t>
              </a: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Az érettségi rendszer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229600" cy="4176712"/>
          </a:xfrm>
        </p:spPr>
        <p:txBody>
          <a:bodyPr/>
          <a:lstStyle/>
          <a:p>
            <a:pPr eaLnBrk="1" hangingPunct="1"/>
            <a:r>
              <a:rPr lang="hu-HU" smtClean="0"/>
              <a:t>Nem válik szét az érettségi és a felvételi</a:t>
            </a:r>
          </a:p>
          <a:p>
            <a:pPr eaLnBrk="1" hangingPunct="1"/>
            <a:r>
              <a:rPr lang="hu-HU" smtClean="0"/>
              <a:t>Kétszintű az érettségi</a:t>
            </a:r>
          </a:p>
          <a:p>
            <a:pPr lvl="1" eaLnBrk="1" hangingPunct="1"/>
            <a:r>
              <a:rPr lang="hu-HU" u="sng" smtClean="0"/>
              <a:t>Középszint</a:t>
            </a:r>
            <a:r>
              <a:rPr lang="hu-HU" smtClean="0"/>
              <a:t>: a hagyományos érettségi</a:t>
            </a:r>
          </a:p>
          <a:p>
            <a:pPr lvl="1" eaLnBrk="1" hangingPunct="1"/>
            <a:r>
              <a:rPr lang="hu-HU" u="sng" smtClean="0"/>
              <a:t>Emelt szint</a:t>
            </a:r>
            <a:r>
              <a:rPr lang="hu-HU" smtClean="0"/>
              <a:t>: a felvételit váltotta fel (az eredeti tervek szerint)</a:t>
            </a:r>
          </a:p>
          <a:p>
            <a:pPr eaLnBrk="1" hangingPunct="1"/>
            <a:r>
              <a:rPr lang="hu-HU" smtClean="0"/>
              <a:t>A középszintű érettségit az iskola bonyolítja le</a:t>
            </a:r>
          </a:p>
          <a:p>
            <a:pPr eaLnBrk="1" hangingPunct="1"/>
            <a:r>
              <a:rPr lang="hu-HU" smtClean="0"/>
              <a:t>Az emelt szintű érettségit független bizottság előtt „</a:t>
            </a:r>
            <a:r>
              <a:rPr lang="hu-HU" i="1" smtClean="0"/>
              <a:t>idegen helyszínen</a:t>
            </a:r>
            <a:r>
              <a:rPr lang="hu-HU" smtClean="0"/>
              <a:t>” kell letenni.</a:t>
            </a:r>
          </a:p>
          <a:p>
            <a:pPr eaLnBrk="1" hangingPunct="1"/>
            <a:r>
              <a:rPr lang="hu-HU" smtClean="0"/>
              <a:t>Az emelt szintű vizsga mindig megelőzi a középszintűt.</a:t>
            </a:r>
          </a:p>
          <a:p>
            <a:pPr eaLnBrk="1" hangingPunct="1"/>
            <a:r>
              <a:rPr lang="hu-HU" smtClean="0"/>
              <a:t>Az érettségi bizonyítványt az iskola állítja ki a közép- és emeltszintű vizsgákról egyaránt.</a:t>
            </a:r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114300" y="501650"/>
            <a:ext cx="1633538" cy="1308100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60325" y="811213"/>
            <a:ext cx="1169988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Pontszámítási rendszer </a:t>
            </a:r>
            <a:r>
              <a:rPr lang="hu-HU" smtClean="0">
                <a:solidFill>
                  <a:schemeClr val="tx1"/>
                </a:solidFill>
              </a:rPr>
              <a:t>(2013.02.20)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395288" y="1960563"/>
            <a:ext cx="2592387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/>
              <a:t>Tanulmányi pontok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3276600" y="1960563"/>
            <a:ext cx="2592388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/>
              <a:t>Érettségi pontok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6227763" y="1960563"/>
            <a:ext cx="2592387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/>
              <a:t>Többletpontok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395288" y="2463800"/>
            <a:ext cx="2592387" cy="3762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Összesen: 200 pont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3276600" y="2463800"/>
            <a:ext cx="2592388" cy="3762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Összesen: 200 pont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6227763" y="2463800"/>
            <a:ext cx="2592387" cy="3762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Összesen: 100 pont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468313" y="3128963"/>
            <a:ext cx="2447925" cy="3733800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AutoNum type="alphaUcPeriod"/>
            </a:pPr>
            <a:r>
              <a:rPr lang="hu-HU" sz="1400" b="1">
                <a:latin typeface="Times New Roman" pitchFamily="18" charset="0"/>
              </a:rPr>
              <a:t> Középiskolai eredmények</a:t>
            </a:r>
          </a:p>
          <a:p>
            <a:pPr>
              <a:spcBef>
                <a:spcPct val="50000"/>
              </a:spcBef>
            </a:pPr>
            <a:r>
              <a:rPr lang="hu-HU" sz="1400">
                <a:latin typeface="Times New Roman" pitchFamily="18" charset="0"/>
              </a:rPr>
              <a:t>1.</a:t>
            </a:r>
            <a:r>
              <a:rPr lang="hu-HU" sz="1400" b="1">
                <a:latin typeface="Times New Roman" pitchFamily="18" charset="0"/>
              </a:rPr>
              <a:t> </a:t>
            </a:r>
            <a:r>
              <a:rPr lang="hu-HU" sz="1400">
                <a:latin typeface="Times New Roman" pitchFamily="18" charset="0"/>
              </a:rPr>
              <a:t>magyar nyelv- és irodalom</a:t>
            </a:r>
            <a:br>
              <a:rPr lang="hu-HU" sz="1400">
                <a:latin typeface="Times New Roman" pitchFamily="18" charset="0"/>
              </a:rPr>
            </a:br>
            <a:r>
              <a:rPr lang="hu-HU" sz="1400">
                <a:latin typeface="Times New Roman" pitchFamily="18" charset="0"/>
              </a:rPr>
              <a:t>2. matematika</a:t>
            </a:r>
            <a:br>
              <a:rPr lang="hu-HU" sz="1400">
                <a:latin typeface="Times New Roman" pitchFamily="18" charset="0"/>
              </a:rPr>
            </a:br>
            <a:r>
              <a:rPr lang="hu-HU" sz="1400">
                <a:latin typeface="Times New Roman" pitchFamily="18" charset="0"/>
              </a:rPr>
              <a:t>3. történelem</a:t>
            </a:r>
            <a:br>
              <a:rPr lang="hu-HU" sz="1400">
                <a:latin typeface="Times New Roman" pitchFamily="18" charset="0"/>
              </a:rPr>
            </a:br>
            <a:r>
              <a:rPr lang="hu-HU" sz="1400">
                <a:latin typeface="Times New Roman" pitchFamily="18" charset="0"/>
              </a:rPr>
              <a:t>4. idegen nyelv</a:t>
            </a:r>
            <a:br>
              <a:rPr lang="hu-HU" sz="1400">
                <a:latin typeface="Times New Roman" pitchFamily="18" charset="0"/>
              </a:rPr>
            </a:br>
            <a:r>
              <a:rPr lang="hu-HU" sz="1400">
                <a:latin typeface="Times New Roman" pitchFamily="18" charset="0"/>
              </a:rPr>
              <a:t>5. választott</a:t>
            </a:r>
            <a:r>
              <a:rPr lang="hu-HU" sz="1400" b="1">
                <a:solidFill>
                  <a:srgbClr val="FF0000"/>
                </a:solidFill>
                <a:latin typeface="Times New Roman" pitchFamily="18" charset="0"/>
              </a:rPr>
              <a:t> természettudo-mányos</a:t>
            </a:r>
            <a:r>
              <a:rPr lang="hu-HU" sz="1400">
                <a:latin typeface="Times New Roman" pitchFamily="18" charset="0"/>
              </a:rPr>
              <a:t> tárgy eredményének kétszerese.</a:t>
            </a:r>
          </a:p>
          <a:p>
            <a:pPr>
              <a:spcBef>
                <a:spcPct val="20000"/>
              </a:spcBef>
              <a:spcAft>
                <a:spcPct val="30000"/>
              </a:spcAft>
            </a:pPr>
            <a:r>
              <a:rPr lang="hu-HU" sz="1400" b="1">
                <a:latin typeface="Times New Roman" pitchFamily="18" charset="0"/>
              </a:rPr>
              <a:t>Összesen max: 100 pont</a:t>
            </a:r>
          </a:p>
          <a:p>
            <a:pPr>
              <a:spcBef>
                <a:spcPct val="30000"/>
              </a:spcBef>
              <a:spcAft>
                <a:spcPct val="30000"/>
              </a:spcAft>
            </a:pPr>
            <a:r>
              <a:rPr lang="hu-HU" sz="1400" b="1">
                <a:latin typeface="Times New Roman" pitchFamily="18" charset="0"/>
              </a:rPr>
              <a:t>B. Érettségi bizonyítvány</a:t>
            </a:r>
            <a:r>
              <a:rPr lang="hu-HU" sz="1400">
                <a:latin typeface="Times New Roman" pitchFamily="18" charset="0"/>
              </a:rPr>
              <a:t>ban szereplő 4 kötelező és egy </a:t>
            </a:r>
            <a:r>
              <a:rPr lang="hu-HU" sz="1400" b="1">
                <a:solidFill>
                  <a:srgbClr val="FF0000"/>
                </a:solidFill>
                <a:latin typeface="Times New Roman" pitchFamily="18" charset="0"/>
              </a:rPr>
              <a:t>szabadon választott tárgy </a:t>
            </a:r>
            <a:r>
              <a:rPr lang="hu-HU" sz="1400">
                <a:latin typeface="Times New Roman" pitchFamily="18" charset="0"/>
              </a:rPr>
              <a:t>százalékos eredményének átlaga.</a:t>
            </a:r>
          </a:p>
          <a:p>
            <a:pPr>
              <a:spcBef>
                <a:spcPct val="30000"/>
              </a:spcBef>
            </a:pPr>
            <a:r>
              <a:rPr lang="hu-HU" sz="1400" b="1">
                <a:latin typeface="Times New Roman" pitchFamily="18" charset="0"/>
              </a:rPr>
              <a:t>Összesen max: 100 pont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3348038" y="3128963"/>
            <a:ext cx="2519362" cy="1474787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400" b="1">
                <a:latin typeface="Times New Roman" pitchFamily="18" charset="0"/>
              </a:rPr>
              <a:t>A felsőoktatási intézmény által előírt kettő érettségi tárgy százalékos eredményének összege.</a:t>
            </a:r>
            <a:endParaRPr lang="hu-HU" sz="140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hu-HU" sz="1400" b="1">
                <a:latin typeface="Times New Roman" pitchFamily="18" charset="0"/>
              </a:rPr>
              <a:t>Összesen max: 100-100 pont</a:t>
            </a:r>
            <a:br>
              <a:rPr lang="hu-HU" sz="1400" b="1">
                <a:latin typeface="Times New Roman" pitchFamily="18" charset="0"/>
              </a:rPr>
            </a:br>
            <a:endParaRPr lang="hu-HU" sz="1400" b="1">
              <a:latin typeface="Times New Roman" pitchFamily="18" charset="0"/>
            </a:endParaRP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6227763" y="3128963"/>
            <a:ext cx="2519362" cy="2678112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Legfeljebb 2 emelt szintű érettségiért </a:t>
            </a:r>
            <a:r>
              <a:rPr lang="hu-HU" sz="1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50-50</a:t>
            </a:r>
            <a:r>
              <a:rPr lang="hu-HU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pont.</a:t>
            </a:r>
          </a:p>
          <a:p>
            <a:pPr>
              <a:spcBef>
                <a:spcPct val="50000"/>
              </a:spcBef>
            </a:pPr>
            <a:r>
              <a:rPr lang="hu-HU" sz="1400" b="1">
                <a:latin typeface="Times New Roman" pitchFamily="18" charset="0"/>
                <a:cs typeface="Times New Roman" pitchFamily="18" charset="0"/>
              </a:rPr>
              <a:t>2. Nyelvvizsgért (max.: 40 p)</a:t>
            </a:r>
            <a:r>
              <a:rPr lang="hu-HU" sz="1400" b="1">
                <a:latin typeface="Times New Roman" pitchFamily="18" charset="0"/>
              </a:rPr>
              <a:t/>
            </a:r>
            <a:br>
              <a:rPr lang="hu-HU" sz="1400" b="1">
                <a:latin typeface="Times New Roman" pitchFamily="18" charset="0"/>
              </a:rPr>
            </a:br>
            <a:r>
              <a:rPr lang="hu-HU" sz="1400" u="sng">
                <a:latin typeface="Times New Roman" pitchFamily="18" charset="0"/>
                <a:cs typeface="Times New Roman" pitchFamily="18" charset="0"/>
              </a:rPr>
              <a:t>középfokú</a:t>
            </a:r>
            <a:r>
              <a:rPr lang="hu-HU" sz="1400">
                <a:latin typeface="Times New Roman" pitchFamily="18" charset="0"/>
                <a:cs typeface="Times New Roman" pitchFamily="18" charset="0"/>
              </a:rPr>
              <a:t>: 	28 pont</a:t>
            </a:r>
            <a:r>
              <a:rPr lang="hu-HU" sz="1400">
                <a:latin typeface="Times New Roman" pitchFamily="18" charset="0"/>
              </a:rPr>
              <a:t/>
            </a:r>
            <a:br>
              <a:rPr lang="hu-HU" sz="1400">
                <a:latin typeface="Times New Roman" pitchFamily="18" charset="0"/>
              </a:rPr>
            </a:br>
            <a:r>
              <a:rPr lang="hu-HU" sz="1400" u="sng">
                <a:latin typeface="Times New Roman" pitchFamily="18" charset="0"/>
                <a:cs typeface="Times New Roman" pitchFamily="18" charset="0"/>
              </a:rPr>
              <a:t>felsőfokú</a:t>
            </a:r>
            <a:r>
              <a:rPr lang="hu-HU" sz="1400">
                <a:latin typeface="Times New Roman" pitchFamily="18" charset="0"/>
                <a:cs typeface="Times New Roman" pitchFamily="18" charset="0"/>
              </a:rPr>
              <a:t>: 	40 pont</a:t>
            </a:r>
            <a:endParaRPr lang="hu-HU" sz="140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hu-HU" sz="1400" b="1">
                <a:latin typeface="Times New Roman" pitchFamily="18" charset="0"/>
              </a:rPr>
              <a:t>3., OKTV eredményért:</a:t>
            </a:r>
          </a:p>
          <a:p>
            <a:pPr>
              <a:spcBef>
                <a:spcPct val="50000"/>
              </a:spcBef>
            </a:pPr>
            <a:r>
              <a:rPr lang="hu-HU" sz="1400">
                <a:latin typeface="Times New Roman" pitchFamily="18" charset="0"/>
              </a:rPr>
              <a:t>1-10. hely: 	100 pont</a:t>
            </a:r>
            <a:br>
              <a:rPr lang="hu-HU" sz="1400">
                <a:latin typeface="Times New Roman" pitchFamily="18" charset="0"/>
              </a:rPr>
            </a:br>
            <a:r>
              <a:rPr lang="hu-HU" sz="1400">
                <a:latin typeface="Times New Roman" pitchFamily="18" charset="0"/>
              </a:rPr>
              <a:t>11-20. hely:	50 pont</a:t>
            </a:r>
            <a:br>
              <a:rPr lang="hu-HU" sz="1400">
                <a:latin typeface="Times New Roman" pitchFamily="18" charset="0"/>
              </a:rPr>
            </a:br>
            <a:r>
              <a:rPr lang="hu-HU" sz="1400">
                <a:latin typeface="Times New Roman" pitchFamily="18" charset="0"/>
              </a:rPr>
              <a:t>21-30. hely:	25 pont</a:t>
            </a:r>
          </a:p>
          <a:p>
            <a:pPr>
              <a:spcBef>
                <a:spcPct val="50000"/>
              </a:spcBef>
            </a:pPr>
            <a:r>
              <a:rPr lang="hu-HU" sz="1400" b="1">
                <a:latin typeface="Times New Roman" pitchFamily="18" charset="0"/>
              </a:rPr>
              <a:t>Összesen max: </a:t>
            </a:r>
            <a:r>
              <a:rPr lang="hu-HU" sz="1400" b="1">
                <a:solidFill>
                  <a:srgbClr val="FF0000"/>
                </a:solidFill>
                <a:latin typeface="Times New Roman" pitchFamily="18" charset="0"/>
              </a:rPr>
              <a:t>100</a:t>
            </a:r>
            <a:r>
              <a:rPr lang="hu-HU" sz="1400" b="1">
                <a:latin typeface="Times New Roman" pitchFamily="18" charset="0"/>
              </a:rPr>
              <a:t> pont</a:t>
            </a:r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>
            <a:off x="2886075" y="5170488"/>
            <a:ext cx="1095375" cy="419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>
            <a:off x="4500563" y="4635500"/>
            <a:ext cx="38100" cy="1000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6178" name="Line 34"/>
          <p:cNvSpPr>
            <a:spLocks noChangeShapeType="1"/>
          </p:cNvSpPr>
          <p:nvPr/>
        </p:nvSpPr>
        <p:spPr bwMode="auto">
          <a:xfrm flipH="1">
            <a:off x="5299075" y="5016500"/>
            <a:ext cx="904875" cy="6048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3286125" y="5626100"/>
            <a:ext cx="2592388" cy="3762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Maximum: 500 pont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3241675" y="6135688"/>
            <a:ext cx="5697538" cy="650875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vagy az érettségi pontok kétszerezésével + többletpontokkal: 500 pont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8636000" y="3187700"/>
            <a:ext cx="304800" cy="701675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4000" b="1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8686800" y="2311400"/>
            <a:ext cx="304800" cy="701675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4000" b="1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19" name="Robbanás 2 18"/>
          <p:cNvSpPr/>
          <p:nvPr/>
        </p:nvSpPr>
        <p:spPr bwMode="auto">
          <a:xfrm rot="1946143">
            <a:off x="-114300" y="501650"/>
            <a:ext cx="1633538" cy="1308100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20" name="Szövegdoboz 19"/>
          <p:cNvSpPr txBox="1"/>
          <p:nvPr/>
        </p:nvSpPr>
        <p:spPr bwMode="auto">
          <a:xfrm rot="21598191">
            <a:off x="60325" y="811213"/>
            <a:ext cx="1169988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7" grpId="0" animBg="1"/>
      <p:bldP spid="6168" grpId="0" animBg="1"/>
      <p:bldP spid="6169" grpId="0" animBg="1"/>
      <p:bldP spid="6170" grpId="0" animBg="1"/>
      <p:bldP spid="6171" grpId="0" animBg="1"/>
      <p:bldP spid="6172" grpId="0" animBg="1"/>
      <p:bldP spid="6173" grpId="0" animBg="1"/>
      <p:bldP spid="6174" grpId="0" animBg="1"/>
      <p:bldP spid="6175" grpId="0" animBg="1"/>
      <p:bldP spid="6176" grpId="0" animBg="1"/>
      <p:bldP spid="6177" grpId="0" animBg="1"/>
      <p:bldP spid="6178" grpId="0" animBg="1"/>
      <p:bldP spid="6179" grpId="0" animBg="1"/>
      <p:bldP spid="6183" grpId="0" animBg="1"/>
      <p:bldP spid="4114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Emelt szintű- vagy középszintű érettségi?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684712"/>
          </a:xfrm>
        </p:spPr>
        <p:txBody>
          <a:bodyPr/>
          <a:lstStyle/>
          <a:p>
            <a:pPr eaLnBrk="1" hangingPunct="1"/>
            <a:r>
              <a:rPr lang="hu-HU" smtClean="0"/>
              <a:t>Van, amikor egyértelmű...</a:t>
            </a:r>
          </a:p>
          <a:p>
            <a:pPr marL="522288" lvl="1" indent="11113" eaLnBrk="1" hangingPunct="1">
              <a:buFontTx/>
              <a:buNone/>
            </a:pPr>
            <a:r>
              <a:rPr lang="hu-HU" u="sng" smtClean="0"/>
              <a:t>Ha a felsőoktatási intézmény előírja (2013)</a:t>
            </a:r>
          </a:p>
          <a:p>
            <a:pPr marL="522288" lvl="1" indent="11113" eaLnBrk="1" hangingPunct="1">
              <a:buFontTx/>
              <a:buNone/>
            </a:pPr>
            <a:endParaRPr lang="hu-HU" u="sng" smtClean="0"/>
          </a:p>
          <a:p>
            <a:pPr marL="522288" lvl="1" indent="11113" eaLnBrk="1" hangingPunct="1">
              <a:buFontTx/>
              <a:buNone/>
            </a:pPr>
            <a:r>
              <a:rPr lang="hu-HU" sz="1800" u="sng" smtClean="0"/>
              <a:t>2014-től: </a:t>
            </a:r>
            <a:r>
              <a:rPr lang="hu-HU" sz="1800" smtClean="0"/>
              <a:t>Nincs további bővülés. </a:t>
            </a:r>
          </a:p>
          <a:p>
            <a:pPr marL="522288" lvl="1" indent="11113" eaLnBrk="1" hangingPunct="1">
              <a:buFontTx/>
              <a:buNone/>
            </a:pPr>
            <a:r>
              <a:rPr lang="hu-HU" sz="1800" u="sng" smtClean="0"/>
              <a:t>2015-től: </a:t>
            </a:r>
            <a:r>
              <a:rPr lang="hu-HU" sz="1800" smtClean="0"/>
              <a:t>Nem ismert. </a:t>
            </a:r>
          </a:p>
          <a:p>
            <a:pPr marL="522288" lvl="1" indent="11113" eaLnBrk="1" hangingPunct="1">
              <a:buFontTx/>
              <a:buNone/>
            </a:pPr>
            <a:endParaRPr lang="hu-HU" sz="1400" smtClean="0"/>
          </a:p>
          <a:p>
            <a:pPr eaLnBrk="1" hangingPunct="1"/>
            <a:r>
              <a:rPr lang="hu-HU" smtClean="0"/>
              <a:t>Általában sajnos nem egyértelmű...</a:t>
            </a:r>
          </a:p>
          <a:p>
            <a:pPr lvl="2" eaLnBrk="1" hangingPunct="1"/>
            <a:r>
              <a:rPr lang="hu-HU" smtClean="0"/>
              <a:t>A középszintű vizsga könnyebben teljesíthető</a:t>
            </a:r>
          </a:p>
          <a:p>
            <a:pPr lvl="2" eaLnBrk="1" hangingPunct="1"/>
            <a:r>
              <a:rPr lang="hu-HU" smtClean="0"/>
              <a:t>Az emelt szintű vizsgáért jár a + 50 pont a </a:t>
            </a:r>
            <a:r>
              <a:rPr lang="hu-HU" b="1" smtClean="0">
                <a:solidFill>
                  <a:srgbClr val="FF0000"/>
                </a:solidFill>
              </a:rPr>
              <a:t>legalább 45 %-os</a:t>
            </a:r>
            <a:r>
              <a:rPr lang="hu-HU" smtClean="0"/>
              <a:t> eredményért (ha ebből írja elő az érettségi vizsgát a felsőoktatási intézmény). </a:t>
            </a:r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2013-tól megkövetelt emelt szintű érettségi</a:t>
            </a:r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881062"/>
          </a:xfrm>
        </p:spPr>
        <p:txBody>
          <a:bodyPr/>
          <a:lstStyle/>
          <a:p>
            <a:r>
              <a:rPr lang="hu-HU" b="1" smtClean="0"/>
              <a:t>Agrár képzési terület</a:t>
            </a:r>
          </a:p>
          <a:p>
            <a:pPr lvl="1"/>
            <a:r>
              <a:rPr lang="hu-HU" b="1" smtClean="0"/>
              <a:t>állatorvosi, erdőmérnöki </a:t>
            </a:r>
            <a:r>
              <a:rPr lang="hu-HU" smtClean="0"/>
              <a:t>osztatlan képzés</a:t>
            </a:r>
            <a:r>
              <a:rPr lang="hu-HU" b="1" smtClean="0"/>
              <a:t> </a:t>
            </a:r>
            <a:endParaRPr lang="hu-HU" smtClean="0"/>
          </a:p>
        </p:txBody>
      </p:sp>
      <p:sp>
        <p:nvSpPr>
          <p:cNvPr id="5" name="Tartalom helye 2"/>
          <p:cNvSpPr txBox="1">
            <a:spLocks/>
          </p:cNvSpPr>
          <p:nvPr/>
        </p:nvSpPr>
        <p:spPr bwMode="auto">
          <a:xfrm>
            <a:off x="444500" y="2814638"/>
            <a:ext cx="8229600" cy="182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Bölcsészettudomány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>
                <a:latin typeface="+mn-lt"/>
              </a:rPr>
              <a:t>andragógia, anglisztika, germanisztika, keleti nyelvek és kultúrák, magyar, néprajz, ókori nyelvek és kultúrák, pedagógia, pszichológia, </a:t>
            </a:r>
            <a:r>
              <a:rPr lang="hu-HU" sz="2000" b="1" dirty="0" err="1">
                <a:latin typeface="+mn-lt"/>
              </a:rPr>
              <a:t>romanisztika</a:t>
            </a:r>
            <a:r>
              <a:rPr lang="hu-HU" sz="2000" b="1" dirty="0">
                <a:latin typeface="+mn-lt"/>
              </a:rPr>
              <a:t>, </a:t>
            </a:r>
            <a:r>
              <a:rPr lang="hu-HU" sz="2000" b="1" dirty="0" err="1">
                <a:latin typeface="+mn-lt"/>
              </a:rPr>
              <a:t>romológia</a:t>
            </a:r>
            <a:r>
              <a:rPr lang="hu-HU" sz="2000" b="1" dirty="0">
                <a:latin typeface="+mn-lt"/>
              </a:rPr>
              <a:t>, szabad bölcsészet, szlavisztika, történelem </a:t>
            </a:r>
            <a:r>
              <a:rPr lang="hu-HU" sz="2000" dirty="0">
                <a:latin typeface="+mn-lt"/>
              </a:rPr>
              <a:t>alapszakok</a:t>
            </a:r>
          </a:p>
        </p:txBody>
      </p:sp>
      <p:sp>
        <p:nvSpPr>
          <p:cNvPr id="7" name="Tartalom helye 2"/>
          <p:cNvSpPr txBox="1">
            <a:spLocks/>
          </p:cNvSpPr>
          <p:nvPr/>
        </p:nvSpPr>
        <p:spPr bwMode="auto">
          <a:xfrm>
            <a:off x="457200" y="4554538"/>
            <a:ext cx="822960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kern="0" dirty="0">
                <a:latin typeface="+mn-lt"/>
                <a:cs typeface="+mn-cs"/>
              </a:rPr>
              <a:t>Jogi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>
                <a:latin typeface="+mn-lt"/>
              </a:rPr>
              <a:t>jogász</a:t>
            </a:r>
            <a:r>
              <a:rPr lang="hu-HU" sz="2000" dirty="0">
                <a:latin typeface="+mn-lt"/>
              </a:rPr>
              <a:t> osztatlan képzés</a:t>
            </a:r>
            <a:r>
              <a:rPr lang="hu-HU" sz="2000" b="1" dirty="0">
                <a:latin typeface="+mn-lt"/>
              </a:rPr>
              <a:t> </a:t>
            </a:r>
          </a:p>
        </p:txBody>
      </p:sp>
      <p:sp>
        <p:nvSpPr>
          <p:cNvPr id="8" name="Tartalom helye 2"/>
          <p:cNvSpPr txBox="1">
            <a:spLocks/>
          </p:cNvSpPr>
          <p:nvPr/>
        </p:nvSpPr>
        <p:spPr bwMode="auto">
          <a:xfrm>
            <a:off x="444500" y="5430838"/>
            <a:ext cx="82296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Gazdaságtudományok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>
                <a:latin typeface="+mn-lt"/>
              </a:rPr>
              <a:t>alkalmazott közgazdaságtan, gazdaságelemzés </a:t>
            </a:r>
            <a:r>
              <a:rPr lang="hu-HU" sz="2000" dirty="0">
                <a:latin typeface="+mn-lt"/>
              </a:rPr>
              <a:t>alapszakok</a:t>
            </a:r>
          </a:p>
        </p:txBody>
      </p:sp>
      <p:sp>
        <p:nvSpPr>
          <p:cNvPr id="9" name="Robbanás 2 8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0" name="Szövegdoboz 9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2892</TotalTime>
  <Words>1608</Words>
  <Application>Microsoft Office PowerPoint</Application>
  <PresentationFormat>Diavetítés a képernyőre (4:3 oldalarány)</PresentationFormat>
  <Paragraphs>452</Paragraphs>
  <Slides>23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9" baseType="lpstr">
      <vt:lpstr>Arial</vt:lpstr>
      <vt:lpstr>Wingdings</vt:lpstr>
      <vt:lpstr>Calibri</vt:lpstr>
      <vt:lpstr>Times New Roman</vt:lpstr>
      <vt:lpstr>Symbol</vt:lpstr>
      <vt:lpstr>Alapértelmezett terv</vt:lpstr>
      <vt:lpstr>Szülői értekezlet  Lovassy László Gimnázium</vt:lpstr>
      <vt:lpstr>Miért kell választani?</vt:lpstr>
      <vt:lpstr>Változó feltételek – nagyobb körültekintés</vt:lpstr>
      <vt:lpstr>Az állami ösztöndíj és következményei</vt:lpstr>
      <vt:lpstr>Költségtérítések 2013-ban</vt:lpstr>
      <vt:lpstr>Az érettségi rendszer</vt:lpstr>
      <vt:lpstr>Pontszámítási rendszer (2013.02.20)</vt:lpstr>
      <vt:lpstr>Emelt szintű- vagy középszintű érettségi?</vt:lpstr>
      <vt:lpstr>2013-tól megkövetelt emelt szintű érettségi</vt:lpstr>
      <vt:lpstr>2013-tól megkövetelt emelt szintű érettségi</vt:lpstr>
      <vt:lpstr>11. dia</vt:lpstr>
      <vt:lpstr>Kurrens egyetemi szakok érettségi tárgyai</vt:lpstr>
      <vt:lpstr>Az előnyben részesítés elve</vt:lpstr>
      <vt:lpstr>Jogász-irány I.</vt:lpstr>
      <vt:lpstr>Jogász-irány II.</vt:lpstr>
      <vt:lpstr>Gépészmérnök I.</vt:lpstr>
      <vt:lpstr>Gépészmérnök II.</vt:lpstr>
      <vt:lpstr>Emelt- vagy közép szintű felkészítés?</vt:lpstr>
      <vt:lpstr>A Lovassy László Gimnázium kínálata</vt:lpstr>
      <vt:lpstr>A hagyományos párosítások a Lovassyban</vt:lpstr>
      <vt:lpstr>Az emelt szintű képzés jelentkezési rendje</vt:lpstr>
      <vt:lpstr>Az emelt szintű képzés a két utolsó évben</vt:lpstr>
      <vt:lpstr>Köszönjük a figyelmüket!</vt:lpstr>
    </vt:vector>
  </TitlesOfParts>
  <Company>Otthon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Pálffy Zoltán</dc:creator>
  <cp:lastModifiedBy>palffyzoltan</cp:lastModifiedBy>
  <cp:revision>196</cp:revision>
  <dcterms:created xsi:type="dcterms:W3CDTF">2006-02-28T13:54:26Z</dcterms:created>
  <dcterms:modified xsi:type="dcterms:W3CDTF">2013-02-20T12:18:34Z</dcterms:modified>
</cp:coreProperties>
</file>