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8" r:id="rId3"/>
    <p:sldId id="259" r:id="rId4"/>
    <p:sldId id="297" r:id="rId5"/>
    <p:sldId id="303" r:id="rId6"/>
    <p:sldId id="260" r:id="rId7"/>
    <p:sldId id="304" r:id="rId8"/>
    <p:sldId id="272" r:id="rId9"/>
    <p:sldId id="276" r:id="rId10"/>
    <p:sldId id="277" r:id="rId11"/>
    <p:sldId id="278" r:id="rId12"/>
    <p:sldId id="263" r:id="rId13"/>
    <p:sldId id="268" r:id="rId14"/>
    <p:sldId id="265" r:id="rId15"/>
    <p:sldId id="266" r:id="rId16"/>
    <p:sldId id="267" r:id="rId17"/>
    <p:sldId id="269" r:id="rId18"/>
  </p:sldIdLst>
  <p:sldSz cx="9144000" cy="6858000" type="screen4x3"/>
  <p:notesSz cx="6761163" cy="99425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FF0000"/>
    <a:srgbClr val="FFCC00"/>
    <a:srgbClr val="FF9933"/>
    <a:srgbClr val="000066"/>
    <a:srgbClr val="21E534"/>
    <a:srgbClr val="66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66" autoAdjust="0"/>
    <p:restoredTop sz="94595" autoAdjust="0"/>
  </p:normalViewPr>
  <p:slideViewPr>
    <p:cSldViewPr snapToGrid="0">
      <p:cViewPr varScale="1">
        <p:scale>
          <a:sx n="68" d="100"/>
          <a:sy n="68" d="100"/>
        </p:scale>
        <p:origin x="117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2905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FB261BC-2227-4E0E-B118-CD2192CCB305}" type="datetimeFigureOut">
              <a:rPr lang="hu-HU"/>
              <a:pPr>
                <a:defRPr/>
              </a:pPr>
              <a:t>2014.02.19.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2905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C7CD45-6DE3-45F3-A0B0-70281816D1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344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BDA7C-7610-48D0-B640-C0D8DB1C66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FA41-D077-44CB-820D-AA2935A54D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91313" y="1268413"/>
            <a:ext cx="2078037" cy="489743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413"/>
            <a:ext cx="6081713" cy="489743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ABA2-8C95-466F-BCB0-958C107242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301037" cy="6477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989138"/>
            <a:ext cx="8229600" cy="4176712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D2013-E472-481D-B6EC-3ED178BC38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F19B-3727-4CD6-8C59-8EC08AA52F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CE64C-C037-4159-B00B-3B0C119F33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B1E1-0E1F-45E9-8606-E736CE4A4B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9C2D1-D4C8-469E-920F-B2D85A7554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0923-5B5E-4ACD-9598-62D2403FCD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CA142-DB56-4453-B902-8D3D5DC3FF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05FB-B380-434F-8C6F-AE56779F9E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1F95-8F8B-4FC0-A95C-07133F5B7B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CC99"/>
          </a:solidFill>
          <a:ln w="2540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8301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9138"/>
            <a:ext cx="82296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83C0646-E737-46F0-B24E-B56505C2DF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1033" name="Picture 11" descr="om_fejlec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4450" y="128588"/>
            <a:ext cx="51816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250825" y="260350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2000" b="1">
                <a:solidFill>
                  <a:schemeClr val="accent2"/>
                </a:solidFill>
                <a:cs typeface="+mn-cs"/>
              </a:rPr>
              <a:t>Emelt- vagy középszintű felkészítés?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G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ovassy.h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Szülői értekezlet</a:t>
            </a:r>
            <a:br>
              <a:rPr lang="hu-HU" smtClean="0"/>
            </a:br>
            <a:r>
              <a:rPr lang="hu-HU" smtClean="0"/>
              <a:t/>
            </a:r>
            <a:br>
              <a:rPr lang="hu-HU" smtClean="0"/>
            </a:br>
            <a:r>
              <a:rPr lang="hu-HU" sz="2000" b="0" i="1" smtClean="0"/>
              <a:t>Lovassy László Gimnázium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i="1" dirty="0" smtClean="0"/>
              <a:t>2014. február 19.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Gépészmérnök I.</a:t>
            </a:r>
            <a:endParaRPr lang="hu-HU" b="0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77 pont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169 pont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76,8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0334" name="Group 94"/>
          <p:cNvGraphicFramePr>
            <a:graphicFrameLocks noGrp="1"/>
          </p:cNvGraphicFramePr>
          <p:nvPr>
            <p:ph idx="1"/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/>
                <a:gridCol w="635000"/>
                <a:gridCol w="7493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Fizika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794" name="Group 50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3403" name="Line 83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4" name="Line 84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29" name="Line 85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3401" name="Line 87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2" name="Line 88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294 pont</a:t>
            </a:r>
          </a:p>
        </p:txBody>
      </p:sp>
      <p:sp>
        <p:nvSpPr>
          <p:cNvPr id="31834" name="Line 90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835" name="Rectangle 91"/>
          <p:cNvSpPr>
            <a:spLocks noChangeArrowheads="1"/>
          </p:cNvSpPr>
          <p:nvPr/>
        </p:nvSpPr>
        <p:spPr bwMode="auto">
          <a:xfrm>
            <a:off x="5900738" y="1535113"/>
            <a:ext cx="3116262" cy="5794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836" name="Rectangle 92"/>
          <p:cNvSpPr>
            <a:spLocks noChangeArrowheads="1"/>
          </p:cNvSpPr>
          <p:nvPr/>
        </p:nvSpPr>
        <p:spPr bwMode="auto">
          <a:xfrm>
            <a:off x="4611688" y="6562725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6" grpId="1" animBg="1"/>
      <p:bldP spid="10243" grpId="0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 animBg="1"/>
      <p:bldP spid="31763" grpId="0" animBg="1"/>
      <p:bldP spid="31829" grpId="0" animBg="1"/>
      <p:bldP spid="31833" grpId="0" animBg="1"/>
      <p:bldP spid="31834" grpId="0" animBg="1"/>
      <p:bldP spid="31835" grpId="0" animBg="1"/>
      <p:bldP spid="318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4339" name="Rectangle 36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Gépészmérnök II.</a:t>
            </a:r>
            <a:endParaRPr lang="hu-HU" b="0" smtClean="0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0 pont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3017838" y="4292600"/>
            <a:ext cx="0" cy="48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344 pont</a:t>
            </a:r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4390" name="Line 51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1" name="Line 52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4388" name="Line 54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9" name="Line 55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2824" name="Line 56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32825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77361"/>
              </p:ext>
            </p:extLst>
          </p:nvPr>
        </p:nvGraphicFramePr>
        <p:xfrm>
          <a:off x="5995988" y="1038225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</a:t>
                      </a: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5940425" y="1498600"/>
            <a:ext cx="3116263" cy="579438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5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3" grpId="0" animBg="1"/>
      <p:bldP spid="32805" grpId="0" animBg="1"/>
      <p:bldP spid="32806" grpId="0" animBg="1"/>
      <p:bldP spid="32807" grpId="0" animBg="1"/>
      <p:bldP spid="32808" grpId="0" animBg="1"/>
      <p:bldP spid="32809" grpId="0" animBg="1"/>
      <p:bldP spid="32810" grpId="0" animBg="1"/>
      <p:bldP spid="32811" grpId="0" animBg="1"/>
      <p:bldP spid="32812" grpId="0" animBg="1"/>
      <p:bldP spid="32813" grpId="0" animBg="1"/>
      <p:bldP spid="32814" grpId="0" animBg="1"/>
      <p:bldP spid="32815" grpId="0" animBg="1"/>
      <p:bldP spid="32815" grpId="1" animBg="1"/>
      <p:bldP spid="32817" grpId="0"/>
      <p:bldP spid="32824" grpId="0" animBg="1"/>
      <p:bldP spid="328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Emelt- vagy közép szintű felkészítés?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00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, ha a pályairány előírja;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, ha kurrens szak a cél;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, ha a pályairányt meghatározó tantárgyból megalapozottabb tudást szeretne;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, ha nemcsak bejutni szeretne az egyetemre;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...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mtClean="0"/>
              <a:t>       csak akkor, ha valóban tanulni szeretne.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6088" y="5122863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9175"/>
            <a:ext cx="8461375" cy="3494088"/>
          </a:xfrm>
        </p:spPr>
        <p:txBody>
          <a:bodyPr/>
          <a:lstStyle/>
          <a:p>
            <a:pPr eaLnBrk="1" hangingPunct="1"/>
            <a:r>
              <a:rPr lang="hu-HU" sz="2000" smtClean="0"/>
              <a:t>Mindenki </a:t>
            </a:r>
            <a:r>
              <a:rPr lang="hu-HU" sz="2000" b="1" smtClean="0"/>
              <a:t>2 tárgyból</a:t>
            </a:r>
            <a:r>
              <a:rPr lang="hu-HU" sz="2000" smtClean="0"/>
              <a:t> választhat </a:t>
            </a:r>
            <a:r>
              <a:rPr lang="hu-HU" sz="2000" b="1" smtClean="0"/>
              <a:t>emelt szintű képzést</a:t>
            </a:r>
            <a:r>
              <a:rPr lang="hu-HU" sz="2000" smtClean="0"/>
              <a:t>.</a:t>
            </a:r>
          </a:p>
          <a:p>
            <a:pPr eaLnBrk="1" hangingPunct="1"/>
            <a:r>
              <a:rPr lang="hu-HU" sz="2000" smtClean="0"/>
              <a:t>De </a:t>
            </a:r>
            <a:r>
              <a:rPr lang="hu-HU" sz="2000" b="1" smtClean="0"/>
              <a:t>nem kötelező</a:t>
            </a:r>
            <a:r>
              <a:rPr lang="hu-HU" sz="2000" smtClean="0"/>
              <a:t> a kettő tárgyat választani!</a:t>
            </a:r>
          </a:p>
          <a:p>
            <a:pPr eaLnBrk="1" hangingPunct="1"/>
            <a:r>
              <a:rPr lang="hu-HU" sz="2000" smtClean="0"/>
              <a:t>Minden tantárgyból </a:t>
            </a:r>
            <a:r>
              <a:rPr lang="hu-HU" sz="2000" b="1" smtClean="0"/>
              <a:t>+ 2 órát jelent</a:t>
            </a:r>
            <a:r>
              <a:rPr lang="hu-HU" sz="2000" smtClean="0"/>
              <a:t> hetente! </a:t>
            </a:r>
            <a:r>
              <a:rPr lang="hu-HU" sz="1400" smtClean="0"/>
              <a:t>(kivéve kémia, fizika a 13. évf.)</a:t>
            </a:r>
          </a:p>
          <a:p>
            <a:pPr lvl="1" eaLnBrk="1" hangingPunct="1"/>
            <a:r>
              <a:rPr lang="hu-HU" sz="1800" u="sng" smtClean="0"/>
              <a:t>matematika</a:t>
            </a:r>
            <a:r>
              <a:rPr lang="hu-HU" sz="1800" smtClean="0"/>
              <a:t>: 12. évfolyamon heti 3+2 = 5 óra</a:t>
            </a:r>
          </a:p>
          <a:p>
            <a:pPr lvl="1" eaLnBrk="1" hangingPunct="1"/>
            <a:r>
              <a:rPr lang="hu-HU" sz="1800" u="sng" smtClean="0"/>
              <a:t>magyar nyelv és irodalom</a:t>
            </a:r>
            <a:r>
              <a:rPr lang="hu-HU" sz="1800" smtClean="0"/>
              <a:t>: 12. évfolyamon heti 4+2 = 6 óra</a:t>
            </a:r>
          </a:p>
          <a:p>
            <a:pPr lvl="1" eaLnBrk="1" hangingPunct="1"/>
            <a:r>
              <a:rPr lang="hu-HU" sz="1800" u="sng" smtClean="0"/>
              <a:t>biológia</a:t>
            </a:r>
            <a:r>
              <a:rPr lang="hu-HU" sz="1800" smtClean="0"/>
              <a:t>: 12. évfolyamon heti 2+2 = 4 óra</a:t>
            </a:r>
          </a:p>
          <a:p>
            <a:pPr lvl="1" eaLnBrk="1" hangingPunct="1"/>
            <a:r>
              <a:rPr lang="hu-HU" sz="1800" u="sng" smtClean="0"/>
              <a:t>történelem</a:t>
            </a:r>
            <a:r>
              <a:rPr lang="hu-HU" sz="1800" smtClean="0"/>
              <a:t>: 12. évfolyamon heti 3+2 = 5 óra</a:t>
            </a:r>
          </a:p>
          <a:p>
            <a:pPr lvl="1" eaLnBrk="1" hangingPunct="1"/>
            <a:r>
              <a:rPr lang="hu-HU" sz="1800" u="sng" smtClean="0"/>
              <a:t>fizika</a:t>
            </a:r>
            <a:r>
              <a:rPr lang="hu-HU" sz="1800" smtClean="0"/>
              <a:t>: 12. évfolyamon heti 2+2 = 4 óra</a:t>
            </a:r>
          </a:p>
          <a:p>
            <a:pPr lvl="1" eaLnBrk="1" hangingPunct="1"/>
            <a:r>
              <a:rPr lang="hu-HU" sz="1800" u="sng" smtClean="0"/>
              <a:t>kémia</a:t>
            </a:r>
            <a:r>
              <a:rPr lang="hu-HU" sz="1800" smtClean="0"/>
              <a:t>: 12. évfolyamon heti 0+2 = 2 óra</a:t>
            </a:r>
          </a:p>
          <a:p>
            <a:pPr eaLnBrk="1" hangingPunct="1"/>
            <a:r>
              <a:rPr lang="hu-HU" sz="2000" smtClean="0"/>
              <a:t>Az emelt és középszint képzése külön válik </a:t>
            </a:r>
            <a:r>
              <a:rPr lang="hu-HU" sz="1200" smtClean="0"/>
              <a:t>(kivéve a biológia)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hagyományos párosítások a Lovassyban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9600" y="2189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1. sáv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9600" y="2692400"/>
            <a:ext cx="3405188" cy="12017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matematika</a:t>
            </a:r>
          </a:p>
          <a:p>
            <a:pPr algn="ctr">
              <a:spcBef>
                <a:spcPct val="50000"/>
              </a:spcBef>
            </a:pPr>
            <a:r>
              <a:rPr lang="hu-HU" b="1"/>
              <a:t>biológia</a:t>
            </a:r>
          </a:p>
          <a:p>
            <a:pPr algn="ctr">
              <a:spcBef>
                <a:spcPct val="50000"/>
              </a:spcBef>
            </a:pPr>
            <a:r>
              <a:rPr lang="hu-HU" b="1"/>
              <a:t>magyar nyelv és irodalom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89025" y="460533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>
                <a:latin typeface="Times New Roman" pitchFamily="18" charset="0"/>
              </a:rPr>
              <a:t>A plusz 2 óra: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kedd 4. óra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 csütörtök 2. óra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73650" y="2189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2. sáv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073650" y="2692400"/>
            <a:ext cx="3405188" cy="12017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történelem</a:t>
            </a:r>
          </a:p>
          <a:p>
            <a:pPr algn="ctr">
              <a:spcBef>
                <a:spcPct val="50000"/>
              </a:spcBef>
            </a:pPr>
            <a:r>
              <a:rPr lang="hu-HU" b="1"/>
              <a:t>fizika</a:t>
            </a:r>
          </a:p>
          <a:p>
            <a:pPr algn="ctr">
              <a:spcBef>
                <a:spcPct val="50000"/>
              </a:spcBef>
            </a:pPr>
            <a:r>
              <a:rPr lang="hu-HU" b="1"/>
              <a:t>kémia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5553075" y="460533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>
                <a:latin typeface="Times New Roman" pitchFamily="18" charset="0"/>
              </a:rPr>
              <a:t>A plusz 2 óra: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hétfő 4. óra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 szerda 2. óra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976688" y="3468688"/>
            <a:ext cx="1117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0" name="Robbanás 2 9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1" name="Szövegdoboz 10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9" grpId="0" animBg="1"/>
      <p:bldP spid="13321" grpId="0" animBg="1"/>
      <p:bldP spid="13323" grpId="0" animBg="1"/>
      <p:bldP spid="13324" grpId="0" animBg="1"/>
      <p:bldP spid="13325" grpId="0" animBg="1"/>
      <p:bldP spid="133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emelt szintű képzés jelentkezési rendje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32176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 smtClean="0"/>
              <a:t>2014. március 6. (csütörtök)</a:t>
            </a:r>
            <a:endParaRPr lang="hu-HU" dirty="0" smtClean="0"/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 smtClean="0"/>
              <a:t>osztálylista, melyen jelölni kell mindenkinek, hogy mit szeretne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 smtClean="0"/>
              <a:t>2014. március 21. (péntek)</a:t>
            </a:r>
            <a:endParaRPr lang="hu-HU" dirty="0" smtClean="0"/>
          </a:p>
          <a:p>
            <a:pPr marL="522288" lvl="1" indent="14288" eaLnBrk="1" hangingPunct="1">
              <a:lnSpc>
                <a:spcPct val="90000"/>
              </a:lnSpc>
            </a:pPr>
            <a:r>
              <a:rPr lang="hu-HU" i="1" dirty="0" smtClean="0"/>
              <a:t>az induló csoportok és a várhatóan a csoportokban tanító tanárok ismeretében a jelentkezések megerősítése esetleges, módosítása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 smtClean="0"/>
              <a:t>2014. május 16. (péntek)</a:t>
            </a:r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 smtClean="0"/>
              <a:t>a végleges, szülő által aláírt jelentkezési kérelem beadása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17513" y="5232893"/>
            <a:ext cx="8251825" cy="6286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 dirty="0">
                <a:solidFill>
                  <a:srgbClr val="FFCC00"/>
                </a:solidFill>
              </a:rPr>
              <a:t>Módosításra a későbbiekben NINCS lehetőség!</a:t>
            </a:r>
            <a:endParaRPr lang="hu-HU" sz="2400" b="1" dirty="0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emelt szintű képzés a két utolsó évben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613150"/>
          </a:xfrm>
        </p:spPr>
        <p:txBody>
          <a:bodyPr/>
          <a:lstStyle/>
          <a:p>
            <a:pPr eaLnBrk="1" hangingPunct="1"/>
            <a:r>
              <a:rPr lang="hu-HU" dirty="0" smtClean="0"/>
              <a:t>A számonkérés szempontjából </a:t>
            </a:r>
            <a:r>
              <a:rPr lang="hu-HU" b="1" dirty="0" smtClean="0"/>
              <a:t>ugyanúgy kezelendő, mint a kötelező képzések, tantárgyak</a:t>
            </a:r>
            <a:r>
              <a:rPr lang="hu-HU" dirty="0" smtClean="0"/>
              <a:t>.</a:t>
            </a:r>
          </a:p>
          <a:p>
            <a:pPr eaLnBrk="1" hangingPunct="1"/>
            <a:r>
              <a:rPr lang="hu-HU" dirty="0" smtClean="0"/>
              <a:t>Évközben módosítási, </a:t>
            </a:r>
            <a:r>
              <a:rPr lang="hu-HU" b="1" dirty="0" smtClean="0"/>
              <a:t>leadási lehetőség csak külön igazgatói engedéllyel félévkor</a:t>
            </a:r>
            <a:r>
              <a:rPr lang="hu-HU" dirty="0" smtClean="0"/>
              <a:t>!</a:t>
            </a:r>
          </a:p>
          <a:p>
            <a:pPr eaLnBrk="1" hangingPunct="1"/>
            <a:r>
              <a:rPr lang="hu-HU" u="sng" dirty="0" smtClean="0"/>
              <a:t>12. év végi lehetőség</a:t>
            </a:r>
            <a:r>
              <a:rPr lang="hu-HU" dirty="0" smtClean="0"/>
              <a:t>:</a:t>
            </a:r>
          </a:p>
          <a:p>
            <a:pPr marL="522288" lvl="1" indent="14288" eaLnBrk="1" hangingPunct="1">
              <a:buFontTx/>
              <a:buNone/>
            </a:pPr>
            <a:r>
              <a:rPr lang="hu-HU" b="1" dirty="0" smtClean="0"/>
              <a:t>2015. május 20</a:t>
            </a:r>
            <a:r>
              <a:rPr lang="hu-HU" dirty="0" smtClean="0"/>
              <a:t>-ig: az iskola igazgatójához kérelemmel lehet fordulni </a:t>
            </a:r>
          </a:p>
          <a:p>
            <a:pPr lvl="2" eaLnBrk="1" hangingPunct="1"/>
            <a:r>
              <a:rPr lang="hu-HU" dirty="0" smtClean="0"/>
              <a:t>a leadásról vagy </a:t>
            </a:r>
          </a:p>
          <a:p>
            <a:pPr lvl="2" eaLnBrk="1" hangingPunct="1"/>
            <a:r>
              <a:rPr lang="hu-HU" dirty="0" smtClean="0"/>
              <a:t>a tantárgyváltásról (különbözeti vizsga!)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6088" y="5729288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073400"/>
            <a:ext cx="7772400" cy="1470025"/>
          </a:xfrm>
        </p:spPr>
        <p:txBody>
          <a:bodyPr/>
          <a:lstStyle/>
          <a:p>
            <a:pPr eaLnBrk="1" hangingPunct="1"/>
            <a:r>
              <a:rPr lang="hu-HU" smtClean="0"/>
              <a:t>Köszönjük a figyelmüket!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Pontszámítási rendszer </a:t>
            </a:r>
            <a:r>
              <a:rPr lang="hu-HU" dirty="0" smtClean="0">
                <a:solidFill>
                  <a:schemeClr val="tx1"/>
                </a:solidFill>
              </a:rPr>
              <a:t>(2014.02.19)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95288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Tanulmányi pontok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276600" y="1960563"/>
            <a:ext cx="25923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Érettségi pontok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227763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Többletpontok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95288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200 pont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276600" y="24638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200 pont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6227763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100 pont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468313" y="3128963"/>
            <a:ext cx="2447925" cy="3733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AutoNum type="alphaUcPeriod"/>
            </a:pPr>
            <a:r>
              <a:rPr lang="hu-HU" sz="1400" b="1">
                <a:latin typeface="Times New Roman" pitchFamily="18" charset="0"/>
              </a:rPr>
              <a:t> Középiskolai eredmények</a:t>
            </a:r>
          </a:p>
          <a:p>
            <a:pPr>
              <a:spcBef>
                <a:spcPct val="50000"/>
              </a:spcBef>
            </a:pPr>
            <a:r>
              <a:rPr lang="hu-HU" sz="1400">
                <a:latin typeface="Times New Roman" pitchFamily="18" charset="0"/>
              </a:rPr>
              <a:t>1.</a:t>
            </a:r>
            <a:r>
              <a:rPr lang="hu-HU" sz="1400" b="1">
                <a:latin typeface="Times New Roman" pitchFamily="18" charset="0"/>
              </a:rPr>
              <a:t> </a:t>
            </a:r>
            <a:r>
              <a:rPr lang="hu-HU" sz="1400">
                <a:latin typeface="Times New Roman" pitchFamily="18" charset="0"/>
              </a:rPr>
              <a:t>magyar nyelv- és irodalom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2. matematika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3. történelem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4. idegen nyelv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5. választott</a:t>
            </a:r>
            <a:r>
              <a:rPr lang="hu-HU" sz="1400" b="1">
                <a:solidFill>
                  <a:srgbClr val="FF0000"/>
                </a:solidFill>
                <a:latin typeface="Times New Roman" pitchFamily="18" charset="0"/>
              </a:rPr>
              <a:t> természettudo-mányos</a:t>
            </a:r>
            <a:r>
              <a:rPr lang="hu-HU" sz="1400">
                <a:latin typeface="Times New Roman" pitchFamily="18" charset="0"/>
              </a:rPr>
              <a:t> tárgy eredményének kétszerese.</a:t>
            </a:r>
          </a:p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hu-HU" sz="1400" b="1">
                <a:latin typeface="Times New Roman" pitchFamily="18" charset="0"/>
              </a:rPr>
              <a:t>Összesen max: 100 pont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hu-HU" sz="1400" b="1">
                <a:latin typeface="Times New Roman" pitchFamily="18" charset="0"/>
              </a:rPr>
              <a:t>B. Érettségi bizonyítvány</a:t>
            </a:r>
            <a:r>
              <a:rPr lang="hu-HU" sz="1400">
                <a:latin typeface="Times New Roman" pitchFamily="18" charset="0"/>
              </a:rPr>
              <a:t>ban szereplő 4 kötelező és egy </a:t>
            </a:r>
            <a:r>
              <a:rPr lang="hu-HU" sz="1400" b="1">
                <a:solidFill>
                  <a:srgbClr val="FF0000"/>
                </a:solidFill>
                <a:latin typeface="Times New Roman" pitchFamily="18" charset="0"/>
              </a:rPr>
              <a:t>szabadon választott tárgy </a:t>
            </a:r>
            <a:r>
              <a:rPr lang="hu-HU" sz="1400">
                <a:latin typeface="Times New Roman" pitchFamily="18" charset="0"/>
              </a:rPr>
              <a:t>százalékos eredményének átlaga.</a:t>
            </a:r>
          </a:p>
          <a:p>
            <a:pPr>
              <a:spcBef>
                <a:spcPct val="30000"/>
              </a:spcBef>
            </a:pPr>
            <a:r>
              <a:rPr lang="hu-HU" sz="1400" b="1">
                <a:latin typeface="Times New Roman" pitchFamily="18" charset="0"/>
              </a:rPr>
              <a:t>Összesen max: 100 pont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348038" y="3128963"/>
            <a:ext cx="2519362" cy="1474787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</a:rPr>
              <a:t>A felsőoktatási intézmény által előírt kettő érettségi tárgy százalékos eredményének összege.</a:t>
            </a:r>
            <a:endParaRPr lang="hu-HU" sz="1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</a:rPr>
              <a:t>Összesen max: 100-100 pont</a:t>
            </a:r>
            <a:br>
              <a:rPr lang="hu-HU" sz="1400" b="1">
                <a:latin typeface="Times New Roman" pitchFamily="18" charset="0"/>
              </a:rPr>
            </a:br>
            <a:endParaRPr lang="hu-HU" sz="1400" b="1">
              <a:latin typeface="Times New Roman" pitchFamily="18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227763" y="3128963"/>
            <a:ext cx="2519362" cy="26781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Legfeljebb 2 emelt szintű érettségiért </a:t>
            </a:r>
            <a:r>
              <a:rPr lang="hu-HU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50-50</a:t>
            </a:r>
            <a:r>
              <a:rPr lang="hu-H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pont.</a:t>
            </a:r>
          </a:p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  <a:cs typeface="Times New Roman" pitchFamily="18" charset="0"/>
              </a:rPr>
              <a:t>2. Nyelvvizsgért (max.: 40 p)</a:t>
            </a:r>
            <a:r>
              <a:rPr lang="hu-HU" sz="1400" b="1">
                <a:latin typeface="Times New Roman" pitchFamily="18" charset="0"/>
              </a:rPr>
              <a:t/>
            </a:r>
            <a:br>
              <a:rPr lang="hu-HU" sz="1400" b="1">
                <a:latin typeface="Times New Roman" pitchFamily="18" charset="0"/>
              </a:rPr>
            </a:br>
            <a:r>
              <a:rPr lang="hu-HU" sz="1400" u="sng">
                <a:latin typeface="Times New Roman" pitchFamily="18" charset="0"/>
                <a:cs typeface="Times New Roman" pitchFamily="18" charset="0"/>
              </a:rPr>
              <a:t>középfokú</a:t>
            </a:r>
            <a:r>
              <a:rPr lang="hu-HU" sz="1400">
                <a:latin typeface="Times New Roman" pitchFamily="18" charset="0"/>
                <a:cs typeface="Times New Roman" pitchFamily="18" charset="0"/>
              </a:rPr>
              <a:t>: 	28 pont</a:t>
            </a:r>
            <a:r>
              <a:rPr lang="hu-HU" sz="1400">
                <a:latin typeface="Times New Roman" pitchFamily="18" charset="0"/>
              </a:rPr>
              <a:t/>
            </a:r>
            <a:br>
              <a:rPr lang="hu-HU" sz="1400">
                <a:latin typeface="Times New Roman" pitchFamily="18" charset="0"/>
              </a:rPr>
            </a:br>
            <a:r>
              <a:rPr lang="hu-HU" sz="1400" u="sng">
                <a:latin typeface="Times New Roman" pitchFamily="18" charset="0"/>
                <a:cs typeface="Times New Roman" pitchFamily="18" charset="0"/>
              </a:rPr>
              <a:t>felsőfokú</a:t>
            </a:r>
            <a:r>
              <a:rPr lang="hu-HU" sz="1400">
                <a:latin typeface="Times New Roman" pitchFamily="18" charset="0"/>
                <a:cs typeface="Times New Roman" pitchFamily="18" charset="0"/>
              </a:rPr>
              <a:t>: 	40 pont</a:t>
            </a:r>
            <a:endParaRPr lang="hu-HU" sz="1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</a:rPr>
              <a:t>3., OKTV eredményért:</a:t>
            </a:r>
          </a:p>
          <a:p>
            <a:pPr>
              <a:spcBef>
                <a:spcPct val="50000"/>
              </a:spcBef>
            </a:pPr>
            <a:r>
              <a:rPr lang="hu-HU" sz="1400">
                <a:latin typeface="Times New Roman" pitchFamily="18" charset="0"/>
              </a:rPr>
              <a:t>1-10. hely: 	100 pont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11-20. hely:	50 pont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21-30. hely:	25 pont</a:t>
            </a:r>
          </a:p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</a:rPr>
              <a:t>Összesen max: </a:t>
            </a:r>
            <a:r>
              <a:rPr lang="hu-HU" sz="1400" b="1">
                <a:solidFill>
                  <a:srgbClr val="FF0000"/>
                </a:solidFill>
                <a:latin typeface="Times New Roman" pitchFamily="18" charset="0"/>
              </a:rPr>
              <a:t>100</a:t>
            </a:r>
            <a:r>
              <a:rPr lang="hu-HU" sz="1400" b="1">
                <a:latin typeface="Times New Roman" pitchFamily="18" charset="0"/>
              </a:rPr>
              <a:t> pont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2886075" y="5170488"/>
            <a:ext cx="1095375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500563" y="4635500"/>
            <a:ext cx="38100" cy="1000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H="1">
            <a:off x="5299075" y="5016500"/>
            <a:ext cx="904875" cy="604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286125" y="56261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Maximum: 500 pont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241675" y="6135688"/>
            <a:ext cx="5697538" cy="650875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vagy az érettségi pontok kétszerezésével + többletpontokkal: 500 pont</a:t>
            </a:r>
          </a:p>
        </p:txBody>
      </p:sp>
      <p:sp>
        <p:nvSpPr>
          <p:cNvPr id="19" name="Robbanás 2 18"/>
          <p:cNvSpPr/>
          <p:nvPr/>
        </p:nvSpPr>
        <p:spPr bwMode="auto">
          <a:xfrm rot="1946143">
            <a:off x="-114300" y="501650"/>
            <a:ext cx="1633538" cy="1308100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0" name="Szövegdoboz 19"/>
          <p:cNvSpPr txBox="1"/>
          <p:nvPr/>
        </p:nvSpPr>
        <p:spPr bwMode="auto">
          <a:xfrm rot="21598191">
            <a:off x="60325" y="811213"/>
            <a:ext cx="1169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445129" y="6538288"/>
            <a:ext cx="2137190" cy="338554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hu-HU" sz="1100" b="1" dirty="0">
                <a:solidFill>
                  <a:srgbClr val="FF0000"/>
                </a:solidFill>
              </a:rPr>
              <a:t>5</a:t>
            </a:r>
            <a:r>
              <a:rPr lang="hu-HU" sz="1100" b="1" dirty="0" smtClean="0">
                <a:solidFill>
                  <a:srgbClr val="FF0000"/>
                </a:solidFill>
              </a:rPr>
              <a:t>0 óra közösségi szolgálat !!! </a:t>
            </a:r>
            <a:endParaRPr lang="hu-HU" sz="1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nimBg="1"/>
      <p:bldP spid="6168" grpId="0" animBg="1"/>
      <p:bldP spid="6169" grpId="0" animBg="1"/>
      <p:bldP spid="6170" grpId="0" animBg="1"/>
      <p:bldP spid="6171" grpId="0" animBg="1"/>
      <p:bldP spid="6172" grpId="0" animBg="1"/>
      <p:bldP spid="6173" grpId="0" animBg="1"/>
      <p:bldP spid="6174" grpId="0" animBg="1"/>
      <p:bldP spid="6175" grpId="0" animBg="1"/>
      <p:bldP spid="6176" grpId="0" animBg="1"/>
      <p:bldP spid="6177" grpId="0" animBg="1"/>
      <p:bldP spid="6178" grpId="0" animBg="1"/>
      <p:bldP spid="6179" grpId="0" animBg="1"/>
      <p:bldP spid="6183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Emelt szintű- vagy középszintű érettségi?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84712"/>
          </a:xfrm>
        </p:spPr>
        <p:txBody>
          <a:bodyPr/>
          <a:lstStyle/>
          <a:p>
            <a:pPr eaLnBrk="1" hangingPunct="1"/>
            <a:r>
              <a:rPr lang="hu-HU" dirty="0" smtClean="0"/>
              <a:t>Van, amikor egyértelmű...</a:t>
            </a:r>
          </a:p>
          <a:p>
            <a:pPr marL="522288" lvl="1" indent="11113" eaLnBrk="1" hangingPunct="1">
              <a:buFontTx/>
              <a:buNone/>
            </a:pPr>
            <a:r>
              <a:rPr lang="hu-HU" u="sng" dirty="0" smtClean="0"/>
              <a:t>Ha a felsőoktatási intézmény előírja (2014)</a:t>
            </a:r>
          </a:p>
          <a:p>
            <a:pPr marL="522288" lvl="1" indent="11113" eaLnBrk="1" hangingPunct="1">
              <a:buFontTx/>
              <a:buNone/>
            </a:pPr>
            <a:endParaRPr lang="hu-HU" u="sng" dirty="0" smtClean="0"/>
          </a:p>
          <a:p>
            <a:pPr marL="522288" lvl="1" indent="11113" eaLnBrk="1" hangingPunct="1">
              <a:buFontTx/>
              <a:buNone/>
            </a:pPr>
            <a:r>
              <a:rPr lang="hu-HU" sz="1800" u="sng" dirty="0" smtClean="0"/>
              <a:t>2015-től:</a:t>
            </a:r>
            <a:r>
              <a:rPr lang="hu-HU" sz="1800" dirty="0" smtClean="0"/>
              <a:t> Nincs további bővülés. </a:t>
            </a:r>
          </a:p>
          <a:p>
            <a:pPr marL="522288" lvl="1" indent="11113" eaLnBrk="1" hangingPunct="1">
              <a:buFontTx/>
              <a:buNone/>
            </a:pPr>
            <a:r>
              <a:rPr lang="hu-HU" sz="1800" u="sng" dirty="0" smtClean="0"/>
              <a:t>2016-tól:</a:t>
            </a:r>
            <a:r>
              <a:rPr lang="hu-HU" sz="1800" dirty="0" smtClean="0"/>
              <a:t> Nem ismert. </a:t>
            </a:r>
          </a:p>
          <a:p>
            <a:pPr marL="522288" lvl="1" indent="11113" eaLnBrk="1" hangingPunct="1">
              <a:buFontTx/>
              <a:buNone/>
            </a:pPr>
            <a:endParaRPr lang="hu-HU" sz="1400" dirty="0" smtClean="0"/>
          </a:p>
          <a:p>
            <a:pPr eaLnBrk="1" hangingPunct="1"/>
            <a:r>
              <a:rPr lang="hu-HU" dirty="0" smtClean="0"/>
              <a:t>Általában sajnos nem egyértelmű...</a:t>
            </a:r>
          </a:p>
          <a:p>
            <a:pPr lvl="2" eaLnBrk="1" hangingPunct="1"/>
            <a:r>
              <a:rPr lang="hu-HU" dirty="0" smtClean="0"/>
              <a:t>A középszintű vizsga könnyebben teljesíthető</a:t>
            </a:r>
          </a:p>
          <a:p>
            <a:pPr lvl="2" eaLnBrk="1" hangingPunct="1"/>
            <a:r>
              <a:rPr lang="hu-HU" dirty="0" smtClean="0"/>
              <a:t>Az emelt szintű vizsgáért jár a + 50 pont a </a:t>
            </a:r>
            <a:r>
              <a:rPr lang="hu-HU" b="1" dirty="0" smtClean="0">
                <a:solidFill>
                  <a:srgbClr val="FF0000"/>
                </a:solidFill>
              </a:rPr>
              <a:t>legalább 45 %-os</a:t>
            </a:r>
            <a:r>
              <a:rPr lang="hu-HU" dirty="0" smtClean="0"/>
              <a:t> eredményért (ha ebből írja elő az érettségi vizsgát a felsőoktatási intézmény). 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grpSp>
        <p:nvGrpSpPr>
          <p:cNvPr id="3" name="Csoportba foglalás 2"/>
          <p:cNvGrpSpPr/>
          <p:nvPr/>
        </p:nvGrpSpPr>
        <p:grpSpPr>
          <a:xfrm>
            <a:off x="6879102" y="2236763"/>
            <a:ext cx="2067950" cy="1365443"/>
            <a:chOff x="6879102" y="2236763"/>
            <a:chExt cx="2067950" cy="1365443"/>
          </a:xfrm>
        </p:grpSpPr>
        <p:sp>
          <p:nvSpPr>
            <p:cNvPr id="7" name="Szövegdoboz 6"/>
            <p:cNvSpPr txBox="1"/>
            <p:nvPr/>
          </p:nvSpPr>
          <p:spPr>
            <a:xfrm>
              <a:off x="6879102" y="2236763"/>
              <a:ext cx="20679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err="1" smtClean="0">
                  <a:hlinkClick r:id="rId2"/>
                </a:rPr>
                <a:t>www.lovassy.hu</a:t>
              </a:r>
              <a:endParaRPr lang="hu-HU" dirty="0" smtClean="0"/>
            </a:p>
            <a:p>
              <a:endParaRPr lang="hu-HU" dirty="0"/>
            </a:p>
          </p:txBody>
        </p:sp>
        <p:pic>
          <p:nvPicPr>
            <p:cNvPr id="2" name="Kép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79652" y="2659231"/>
              <a:ext cx="1466850" cy="942975"/>
            </a:xfrm>
            <a:prstGeom prst="rect">
              <a:avLst/>
            </a:prstGeom>
          </p:spPr>
        </p:pic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2015-től megkövetelt emelt szintű érettségi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881062"/>
          </a:xfrm>
        </p:spPr>
        <p:txBody>
          <a:bodyPr/>
          <a:lstStyle/>
          <a:p>
            <a:r>
              <a:rPr lang="hu-HU" b="1" smtClean="0"/>
              <a:t>Agrár képzési terület</a:t>
            </a:r>
          </a:p>
          <a:p>
            <a:pPr lvl="1"/>
            <a:r>
              <a:rPr lang="hu-HU" b="1" smtClean="0"/>
              <a:t>állatorvosi, erdőmérnöki </a:t>
            </a:r>
            <a:r>
              <a:rPr lang="hu-HU" smtClean="0"/>
              <a:t>osztatlan képzés</a:t>
            </a:r>
            <a:r>
              <a:rPr lang="hu-HU" b="1" smtClean="0"/>
              <a:t> </a:t>
            </a:r>
            <a:endParaRPr lang="hu-HU" smtClean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4500" y="2814638"/>
            <a:ext cx="8229600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Bölcsészettudomány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andragógia, anglisztika, germanisztika, keleti nyelvek és kultúrák, magyar, néprajz, ókori nyelvek és kultúrák, pedagógia, pszichológia, </a:t>
            </a:r>
            <a:r>
              <a:rPr lang="hu-HU" sz="2000" b="1" dirty="0" err="1">
                <a:latin typeface="+mn-lt"/>
              </a:rPr>
              <a:t>romanisztika</a:t>
            </a:r>
            <a:r>
              <a:rPr lang="hu-HU" sz="2000" b="1" dirty="0">
                <a:latin typeface="+mn-lt"/>
              </a:rPr>
              <a:t>, </a:t>
            </a:r>
            <a:r>
              <a:rPr lang="hu-HU" sz="2000" b="1" dirty="0" err="1">
                <a:latin typeface="+mn-lt"/>
              </a:rPr>
              <a:t>romológia</a:t>
            </a:r>
            <a:r>
              <a:rPr lang="hu-HU" sz="2000" b="1" dirty="0">
                <a:latin typeface="+mn-lt"/>
              </a:rPr>
              <a:t>, szabad bölcsészet, szlavisztika, történelem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57200" y="45545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Jogi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jogász</a:t>
            </a:r>
            <a:r>
              <a:rPr lang="hu-HU" sz="2000" dirty="0">
                <a:latin typeface="+mn-lt"/>
              </a:rPr>
              <a:t> osztatlan képzés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44500" y="5430838"/>
            <a:ext cx="8229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Gazdaságtudományok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alkalmazott közgazdaságtan, </a:t>
            </a:r>
            <a:r>
              <a:rPr lang="hu-HU" sz="2000" b="1" dirty="0" smtClean="0">
                <a:latin typeface="+mn-lt"/>
              </a:rPr>
              <a:t>gazdaság- és pénzügyi-matematikai elemzés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9" name="Robbanás 2 8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" name="Szövegdoboz 9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2015-tól megkövetelt emelt szintű érettségi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4500" y="1951038"/>
            <a:ext cx="8229600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Orvos- és egészségtudomány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általános orvos, fogorvos, gyógyszerész </a:t>
            </a:r>
            <a:r>
              <a:rPr lang="hu-HU" sz="2000" dirty="0">
                <a:latin typeface="+mn-lt"/>
              </a:rPr>
              <a:t>osztatlan képzés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44500" y="2776538"/>
            <a:ext cx="8229600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Társadalomtudomány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informatikus könyvtáros, kommunikáció és médiatudomány, kulturális antropológia, nemzetközi tanulmányok, politológia, szociális munka, </a:t>
            </a:r>
            <a:r>
              <a:rPr lang="hu-HU" sz="2000" b="1" dirty="0" err="1">
                <a:latin typeface="+mn-lt"/>
              </a:rPr>
              <a:t>szociálpedagógia</a:t>
            </a:r>
            <a:r>
              <a:rPr lang="hu-HU" sz="2000" b="1" dirty="0">
                <a:latin typeface="+mn-lt"/>
              </a:rPr>
              <a:t>, szociológia, társadalmi tanulmányok </a:t>
            </a:r>
            <a:r>
              <a:rPr lang="hu-HU" sz="2000" dirty="0">
                <a:latin typeface="+mn-lt"/>
              </a:rPr>
              <a:t>alapszakok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15925" y="4437063"/>
            <a:ext cx="8229600" cy="127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Műszaki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építész </a:t>
            </a:r>
            <a:r>
              <a:rPr lang="hu-HU" sz="2000" dirty="0">
                <a:latin typeface="+mn-lt"/>
              </a:rPr>
              <a:t>osztatlan képzés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energetikai mérnöki, építészmérnöki </a:t>
            </a:r>
            <a:r>
              <a:rPr lang="hu-HU" sz="2000" dirty="0">
                <a:latin typeface="+mn-lt"/>
              </a:rPr>
              <a:t>alapképzés</a:t>
            </a:r>
          </a:p>
        </p:txBody>
      </p:sp>
      <p:sp>
        <p:nvSpPr>
          <p:cNvPr id="6" name="Robbanás 2 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" name="Szövegdoboz 8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73075" y="5670550"/>
            <a:ext cx="82296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Tanárképzések (osztatlan) esetén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dirty="0">
                <a:latin typeface="+mn-lt"/>
              </a:rPr>
              <a:t>van olyan, ahol a szakpárból az egyik szak tantárgyából</a:t>
            </a:r>
          </a:p>
        </p:txBody>
      </p:sp>
      <p:grpSp>
        <p:nvGrpSpPr>
          <p:cNvPr id="2" name="Csoportba foglalás 1"/>
          <p:cNvGrpSpPr/>
          <p:nvPr/>
        </p:nvGrpSpPr>
        <p:grpSpPr>
          <a:xfrm>
            <a:off x="6541477" y="5520721"/>
            <a:ext cx="2409142" cy="707886"/>
            <a:chOff x="6541477" y="5422245"/>
            <a:chExt cx="2409142" cy="707886"/>
          </a:xfrm>
        </p:grpSpPr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6541477" y="5530443"/>
              <a:ext cx="2104048" cy="45634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spcBef>
                  <a:spcPts val="0"/>
                </a:spcBef>
              </a:pPr>
              <a:r>
                <a:rPr lang="hu-HU" sz="1400" b="1" dirty="0" smtClean="0">
                  <a:solidFill>
                    <a:srgbClr val="FF0000"/>
                  </a:solidFill>
                </a:rPr>
                <a:t>Klebelsberg-ösztöndíj </a:t>
              </a:r>
              <a:endParaRPr lang="hu-H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8568154" y="5422245"/>
              <a:ext cx="382465" cy="707886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4000" b="1" dirty="0" smtClean="0">
                  <a:solidFill>
                    <a:srgbClr val="FF0000"/>
                  </a:solidFill>
                </a:rPr>
                <a:t>! </a:t>
              </a:r>
              <a:endParaRPr lang="hu-HU" sz="12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65" name="Group 121"/>
          <p:cNvGraphicFramePr>
            <a:graphicFrameLocks noGrp="1"/>
          </p:cNvGraphicFramePr>
          <p:nvPr/>
        </p:nvGraphicFramePr>
        <p:xfrm>
          <a:off x="1644650" y="1323975"/>
          <a:ext cx="6527800" cy="5142240"/>
        </p:xfrm>
        <a:graphic>
          <a:graphicData uri="http://schemas.openxmlformats.org/drawingml/2006/table">
            <a:tbl>
              <a:tblPr/>
              <a:tblGrid>
                <a:gridCol w="2566988"/>
                <a:gridCol w="1497012"/>
                <a:gridCol w="24638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Az érettségi vizsga százaléka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(középszint)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többletponttal (emelt 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85-89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75-79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70-74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65-69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55-59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45-49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5697538" y="1774825"/>
            <a:ext cx="2474912" cy="2759075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5705475" y="4546600"/>
            <a:ext cx="2466975" cy="257175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5" name="Rectangle 103"/>
          <p:cNvSpPr>
            <a:spLocks noChangeArrowheads="1"/>
          </p:cNvSpPr>
          <p:nvPr/>
        </p:nvSpPr>
        <p:spPr bwMode="auto">
          <a:xfrm>
            <a:off x="4211638" y="1778000"/>
            <a:ext cx="1485900" cy="296863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Csoportba foglalás 47"/>
          <p:cNvGrpSpPr>
            <a:grpSpLocks/>
          </p:cNvGrpSpPr>
          <p:nvPr/>
        </p:nvGrpSpPr>
        <p:grpSpPr bwMode="auto">
          <a:xfrm>
            <a:off x="3705225" y="1803400"/>
            <a:ext cx="519113" cy="4718050"/>
            <a:chOff x="3705225" y="1803400"/>
            <a:chExt cx="519339" cy="4718050"/>
          </a:xfrm>
        </p:grpSpPr>
        <p:sp>
          <p:nvSpPr>
            <p:cNvPr id="9325" name="Line 107"/>
            <p:cNvSpPr>
              <a:spLocks noChangeShapeType="1"/>
            </p:cNvSpPr>
            <p:nvPr/>
          </p:nvSpPr>
          <p:spPr bwMode="auto">
            <a:xfrm>
              <a:off x="3790950" y="28956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6" name="Line 108"/>
            <p:cNvSpPr>
              <a:spLocks noChangeShapeType="1"/>
            </p:cNvSpPr>
            <p:nvPr/>
          </p:nvSpPr>
          <p:spPr bwMode="auto">
            <a:xfrm>
              <a:off x="3771900" y="18034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7" name="Line 109"/>
            <p:cNvSpPr>
              <a:spLocks noChangeShapeType="1"/>
            </p:cNvSpPr>
            <p:nvPr/>
          </p:nvSpPr>
          <p:spPr bwMode="auto">
            <a:xfrm>
              <a:off x="3800475" y="40005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8" name="Line 110"/>
            <p:cNvSpPr>
              <a:spLocks noChangeShapeType="1"/>
            </p:cNvSpPr>
            <p:nvPr/>
          </p:nvSpPr>
          <p:spPr bwMode="auto">
            <a:xfrm>
              <a:off x="3790950" y="5095875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9" name="Line 111"/>
            <p:cNvSpPr>
              <a:spLocks noChangeShapeType="1"/>
            </p:cNvSpPr>
            <p:nvPr/>
          </p:nvSpPr>
          <p:spPr bwMode="auto">
            <a:xfrm>
              <a:off x="3805464" y="5915484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0" name="Line 112"/>
            <p:cNvSpPr>
              <a:spLocks noChangeShapeType="1"/>
            </p:cNvSpPr>
            <p:nvPr/>
          </p:nvSpPr>
          <p:spPr bwMode="auto">
            <a:xfrm>
              <a:off x="4076700" y="5105401"/>
              <a:ext cx="0" cy="78740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1" name="Line 113"/>
            <p:cNvSpPr>
              <a:spLocks noChangeShapeType="1"/>
            </p:cNvSpPr>
            <p:nvPr/>
          </p:nvSpPr>
          <p:spPr bwMode="auto">
            <a:xfrm>
              <a:off x="4076700" y="4019550"/>
              <a:ext cx="0" cy="10763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2" name="Line 114"/>
            <p:cNvSpPr>
              <a:spLocks noChangeShapeType="1"/>
            </p:cNvSpPr>
            <p:nvPr/>
          </p:nvSpPr>
          <p:spPr bwMode="auto">
            <a:xfrm>
              <a:off x="4076700" y="2886075"/>
              <a:ext cx="0" cy="11144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3" name="Line 115"/>
            <p:cNvSpPr>
              <a:spLocks noChangeShapeType="1"/>
            </p:cNvSpPr>
            <p:nvPr/>
          </p:nvSpPr>
          <p:spPr bwMode="auto">
            <a:xfrm>
              <a:off x="4076700" y="1803401"/>
              <a:ext cx="0" cy="111125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4" name="Line 116"/>
            <p:cNvSpPr>
              <a:spLocks noChangeShapeType="1"/>
            </p:cNvSpPr>
            <p:nvPr/>
          </p:nvSpPr>
          <p:spPr bwMode="auto">
            <a:xfrm>
              <a:off x="4063299" y="5921829"/>
              <a:ext cx="13401" cy="555171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5" name="Text Box 118"/>
            <p:cNvSpPr txBox="1">
              <a:spLocks noChangeArrowheads="1"/>
            </p:cNvSpPr>
            <p:nvPr/>
          </p:nvSpPr>
          <p:spPr bwMode="auto">
            <a:xfrm>
              <a:off x="3779838" y="6276975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36" name="Text Box 119"/>
            <p:cNvSpPr txBox="1">
              <a:spLocks noChangeArrowheads="1"/>
            </p:cNvSpPr>
            <p:nvPr/>
          </p:nvSpPr>
          <p:spPr bwMode="auto">
            <a:xfrm>
              <a:off x="3771900" y="6097818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9337" name="Text Box 120"/>
            <p:cNvSpPr txBox="1">
              <a:spLocks noChangeArrowheads="1"/>
            </p:cNvSpPr>
            <p:nvPr/>
          </p:nvSpPr>
          <p:spPr bwMode="auto">
            <a:xfrm>
              <a:off x="3771900" y="54673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9338" name="Text Box 121"/>
            <p:cNvSpPr txBox="1">
              <a:spLocks noChangeArrowheads="1"/>
            </p:cNvSpPr>
            <p:nvPr/>
          </p:nvSpPr>
          <p:spPr bwMode="auto">
            <a:xfrm>
              <a:off x="3743325" y="43624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3</a:t>
              </a:r>
            </a:p>
          </p:txBody>
        </p:sp>
        <p:sp>
          <p:nvSpPr>
            <p:cNvPr id="9339" name="Text Box 122"/>
            <p:cNvSpPr txBox="1">
              <a:spLocks noChangeArrowheads="1"/>
            </p:cNvSpPr>
            <p:nvPr/>
          </p:nvSpPr>
          <p:spPr bwMode="auto">
            <a:xfrm>
              <a:off x="3724275" y="32670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4</a:t>
              </a:r>
            </a:p>
          </p:txBody>
        </p:sp>
        <p:sp>
          <p:nvSpPr>
            <p:cNvPr id="9340" name="Text Box 123"/>
            <p:cNvSpPr txBox="1">
              <a:spLocks noChangeArrowheads="1"/>
            </p:cNvSpPr>
            <p:nvPr/>
          </p:nvSpPr>
          <p:spPr bwMode="auto">
            <a:xfrm>
              <a:off x="3705225" y="24288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5</a:t>
              </a:r>
            </a:p>
          </p:txBody>
        </p:sp>
      </p:grpSp>
      <p:grpSp>
        <p:nvGrpSpPr>
          <p:cNvPr id="3" name="Csoportba foglalás 48"/>
          <p:cNvGrpSpPr>
            <a:grpSpLocks/>
          </p:cNvGrpSpPr>
          <p:nvPr/>
        </p:nvGrpSpPr>
        <p:grpSpPr bwMode="auto">
          <a:xfrm>
            <a:off x="8161338" y="1790700"/>
            <a:ext cx="476250" cy="4738688"/>
            <a:chOff x="8161338" y="1790700"/>
            <a:chExt cx="476250" cy="4738688"/>
          </a:xfrm>
        </p:grpSpPr>
        <p:sp>
          <p:nvSpPr>
            <p:cNvPr id="9309" name="Line 126"/>
            <p:cNvSpPr>
              <a:spLocks noChangeShapeType="1"/>
            </p:cNvSpPr>
            <p:nvPr/>
          </p:nvSpPr>
          <p:spPr bwMode="auto">
            <a:xfrm>
              <a:off x="8180388" y="40084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0" name="Line 127"/>
            <p:cNvSpPr>
              <a:spLocks noChangeShapeType="1"/>
            </p:cNvSpPr>
            <p:nvPr/>
          </p:nvSpPr>
          <p:spPr bwMode="auto">
            <a:xfrm>
              <a:off x="8161338" y="17986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1" name="Line 128"/>
            <p:cNvSpPr>
              <a:spLocks noChangeShapeType="1"/>
            </p:cNvSpPr>
            <p:nvPr/>
          </p:nvSpPr>
          <p:spPr bwMode="auto">
            <a:xfrm>
              <a:off x="8189913" y="4713288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2" name="Line 129"/>
            <p:cNvSpPr>
              <a:spLocks noChangeShapeType="1"/>
            </p:cNvSpPr>
            <p:nvPr/>
          </p:nvSpPr>
          <p:spPr bwMode="auto">
            <a:xfrm>
              <a:off x="8180388" y="5427663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3" name="Line 130"/>
            <p:cNvSpPr>
              <a:spLocks noChangeShapeType="1"/>
            </p:cNvSpPr>
            <p:nvPr/>
          </p:nvSpPr>
          <p:spPr bwMode="auto">
            <a:xfrm>
              <a:off x="8180388" y="5923422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4" name="Line 131"/>
            <p:cNvSpPr>
              <a:spLocks noChangeShapeType="1"/>
            </p:cNvSpPr>
            <p:nvPr/>
          </p:nvSpPr>
          <p:spPr bwMode="auto">
            <a:xfrm>
              <a:off x="8294688" y="5427663"/>
              <a:ext cx="0" cy="49416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5" name="Line 132"/>
            <p:cNvSpPr>
              <a:spLocks noChangeShapeType="1"/>
            </p:cNvSpPr>
            <p:nvPr/>
          </p:nvSpPr>
          <p:spPr bwMode="auto">
            <a:xfrm>
              <a:off x="8294688" y="4722813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6" name="Line 133"/>
            <p:cNvSpPr>
              <a:spLocks noChangeShapeType="1"/>
            </p:cNvSpPr>
            <p:nvPr/>
          </p:nvSpPr>
          <p:spPr bwMode="auto">
            <a:xfrm>
              <a:off x="8294688" y="4008437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7" name="Line 134"/>
            <p:cNvSpPr>
              <a:spLocks noChangeShapeType="1"/>
            </p:cNvSpPr>
            <p:nvPr/>
          </p:nvSpPr>
          <p:spPr bwMode="auto">
            <a:xfrm>
              <a:off x="8294688" y="1790700"/>
              <a:ext cx="0" cy="22177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8" name="Line 135"/>
            <p:cNvSpPr>
              <a:spLocks noChangeShapeType="1"/>
            </p:cNvSpPr>
            <p:nvPr/>
          </p:nvSpPr>
          <p:spPr bwMode="auto">
            <a:xfrm>
              <a:off x="8294688" y="5950857"/>
              <a:ext cx="0" cy="53408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9" name="Text Box 137"/>
            <p:cNvSpPr txBox="1">
              <a:spLocks noChangeArrowheads="1"/>
            </p:cNvSpPr>
            <p:nvPr/>
          </p:nvSpPr>
          <p:spPr bwMode="auto">
            <a:xfrm>
              <a:off x="8169276" y="6284913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20" name="Text Box 138"/>
            <p:cNvSpPr txBox="1">
              <a:spLocks noChangeArrowheads="1"/>
            </p:cNvSpPr>
            <p:nvPr/>
          </p:nvSpPr>
          <p:spPr bwMode="auto">
            <a:xfrm>
              <a:off x="8370888" y="6115734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9321" name="Text Box 139"/>
            <p:cNvSpPr txBox="1">
              <a:spLocks noChangeArrowheads="1"/>
            </p:cNvSpPr>
            <p:nvPr/>
          </p:nvSpPr>
          <p:spPr bwMode="auto">
            <a:xfrm>
              <a:off x="8351838" y="57134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322" name="Text Box 140"/>
            <p:cNvSpPr txBox="1">
              <a:spLocks noChangeArrowheads="1"/>
            </p:cNvSpPr>
            <p:nvPr/>
          </p:nvSpPr>
          <p:spPr bwMode="auto">
            <a:xfrm>
              <a:off x="8342313" y="493236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323" name="Text Box 141"/>
            <p:cNvSpPr txBox="1">
              <a:spLocks noChangeArrowheads="1"/>
            </p:cNvSpPr>
            <p:nvPr/>
          </p:nvSpPr>
          <p:spPr bwMode="auto">
            <a:xfrm>
              <a:off x="8323263" y="42656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324" name="Text Box 142"/>
            <p:cNvSpPr txBox="1">
              <a:spLocks noChangeArrowheads="1"/>
            </p:cNvSpPr>
            <p:nvPr/>
          </p:nvSpPr>
          <p:spPr bwMode="auto">
            <a:xfrm>
              <a:off x="8332788" y="2970212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5</a:t>
              </a:r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4965700" y="1803400"/>
            <a:ext cx="3206750" cy="2743200"/>
            <a:chOff x="3215" y="1244"/>
            <a:chExt cx="1661" cy="1460"/>
          </a:xfrm>
        </p:grpSpPr>
        <p:sp>
          <p:nvSpPr>
            <p:cNvPr id="9307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8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4848225" y="2032000"/>
            <a:ext cx="3324225" cy="2786063"/>
            <a:chOff x="3215" y="1244"/>
            <a:chExt cx="1661" cy="1460"/>
          </a:xfrm>
        </p:grpSpPr>
        <p:sp>
          <p:nvSpPr>
            <p:cNvPr id="9305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007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6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007033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6" name="Robbanás 2 4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47" name="Szövegdoboz 46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0" grpId="0" animBg="1"/>
      <p:bldP spid="8291" grpId="0" animBg="1"/>
      <p:bldP spid="82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Kurrens egyetemi szakok érettségi tárgyai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46741" y="1989138"/>
          <a:ext cx="8650515" cy="47599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83926"/>
                <a:gridCol w="5166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Szak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Érettségi követelmény (2 tárgy)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általános orvos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 és</a:t>
                      </a:r>
                    </a:p>
                    <a:p>
                      <a:pPr algn="ctr"/>
                      <a:r>
                        <a:rPr lang="hu-HU" i="1" dirty="0" smtClean="0"/>
                        <a:t>kémia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villamosmérnöki,</a:t>
                      </a:r>
                      <a:br>
                        <a:rPr lang="hu-HU" b="1" dirty="0" smtClean="0"/>
                      </a:br>
                      <a:r>
                        <a:rPr lang="hu-HU" b="1" dirty="0" smtClean="0"/>
                        <a:t>járműmérnöki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  <a:br>
                        <a:rPr lang="hu-HU" dirty="0" smtClean="0"/>
                      </a:b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r>
                        <a:rPr lang="hu-HU" baseline="0" dirty="0" smtClean="0"/>
                        <a:t> vagy </a:t>
                      </a:r>
                      <a:r>
                        <a:rPr lang="hu-HU" i="1" baseline="0" dirty="0" smtClean="0"/>
                        <a:t>kémia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mérnökinformatikus,</a:t>
                      </a:r>
                      <a:br>
                        <a:rPr lang="hu-HU" b="1" dirty="0" smtClean="0"/>
                      </a:br>
                      <a:r>
                        <a:rPr lang="hu-HU" b="1" dirty="0" smtClean="0"/>
                        <a:t>programtervező informatikus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</a:p>
                    <a:p>
                      <a:pPr algn="ctr"/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pszichológia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idegen nyelv </a:t>
                      </a:r>
                      <a:r>
                        <a:rPr lang="hu-HU" dirty="0" smtClean="0"/>
                        <a:t>vagy </a:t>
                      </a: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magyar nyelv és irodalom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történelem</a:t>
                      </a:r>
                      <a:r>
                        <a:rPr lang="hu-HU" dirty="0" smtClean="0"/>
                        <a:t/>
                      </a:r>
                      <a:br>
                        <a:rPr lang="hu-HU" dirty="0" smtClean="0"/>
                      </a:b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matematika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</a:p>
                    <a:p>
                      <a:pPr algn="ctr"/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földrajz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kémia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építész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 és fizika</a:t>
                      </a:r>
                    </a:p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Jogász-irány I.</a:t>
            </a:r>
            <a:endParaRPr lang="hu-HU" b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81 pont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173 pont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80,8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8286" name="Group 94"/>
          <p:cNvGraphicFramePr>
            <a:graphicFrameLocks noGrp="1"/>
          </p:cNvGraphicFramePr>
          <p:nvPr>
            <p:ph idx="1"/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/>
                <a:gridCol w="635000"/>
                <a:gridCol w="7493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Biológia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11" name="Group 183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86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1355" name="Line 184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6" name="Line 185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715" name="Line 187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191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1353" name="Line 190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4" name="Line 189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334 pont</a:t>
            </a:r>
          </a:p>
        </p:txBody>
      </p:sp>
      <p:sp>
        <p:nvSpPr>
          <p:cNvPr id="22720" name="Line 192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721" name="Rectangle 193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0" grpId="1" animBg="1"/>
      <p:bldP spid="8195" grpId="0"/>
      <p:bldP spid="22532" grpId="0" animBg="1"/>
      <p:bldP spid="22533" grpId="0" animBg="1"/>
      <p:bldP spid="22534" grpId="0" animBg="1"/>
      <p:bldP spid="22535" grpId="0" animBg="1"/>
      <p:bldP spid="22537" grpId="0" animBg="1"/>
      <p:bldP spid="22538" grpId="0" animBg="1"/>
      <p:bldP spid="22539" grpId="0" animBg="1"/>
      <p:bldP spid="22536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52" grpId="0" animBg="1"/>
      <p:bldP spid="22553" grpId="0" animBg="1"/>
      <p:bldP spid="22554" grpId="0" animBg="1"/>
      <p:bldP spid="22715" grpId="0" animBg="1"/>
      <p:bldP spid="22530" grpId="0" animBg="1"/>
      <p:bldP spid="22720" grpId="0" animBg="1"/>
      <p:bldP spid="22549" grpId="0" animBg="1"/>
      <p:bldP spid="227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0" name="Group 50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4524375" y="1485900"/>
            <a:ext cx="3987800" cy="172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12324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Jogász-irány II.</a:t>
            </a:r>
            <a:endParaRPr lang="hu-HU" b="0" smtClean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50 pont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17838" y="4330700"/>
            <a:ext cx="0" cy="444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78 pont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809" name="Text Box 89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418 pont</a:t>
            </a: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812" name="Rectangle 92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2343" name="Line 95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4" name="Line 96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2341" name="Line 90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2" name="Line 97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0819" name="Line 99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450"/>
                            </p:stCondLst>
                            <p:childTnLst>
                              <p:par>
                                <p:cTn id="1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22" grpId="0" animBg="1"/>
      <p:bldP spid="30725" grpId="0" animBg="1"/>
      <p:bldP spid="30726" grpId="0" animBg="1"/>
      <p:bldP spid="30729" grpId="0" animBg="1"/>
      <p:bldP spid="30730" grpId="0" animBg="1"/>
      <p:bldP spid="30732" grpId="0" animBg="1"/>
      <p:bldP spid="30733" grpId="0" animBg="1"/>
      <p:bldP spid="30735" grpId="0" animBg="1"/>
      <p:bldP spid="30736" grpId="0" animBg="1"/>
      <p:bldP spid="30738" grpId="0" animBg="1"/>
      <p:bldP spid="30739" grpId="0" animBg="1"/>
      <p:bldP spid="30809" grpId="0" animBg="1"/>
      <p:bldP spid="30809" grpId="1" animBg="1"/>
      <p:bldP spid="30811" grpId="0" animBg="1"/>
      <p:bldP spid="30812" grpId="0"/>
      <p:bldP spid="30819" grpId="0" animBg="1"/>
    </p:bld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</TotalTime>
  <Words>1259</Words>
  <Application>Microsoft Office PowerPoint</Application>
  <PresentationFormat>Diavetítés a képernyőre (4:3 oldalarány)</PresentationFormat>
  <Paragraphs>387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Symbol</vt:lpstr>
      <vt:lpstr>Times New Roman</vt:lpstr>
      <vt:lpstr>Wingdings</vt:lpstr>
      <vt:lpstr>Alapértelmezett terv</vt:lpstr>
      <vt:lpstr>Szülői értekezlet  Lovassy László Gimnázium</vt:lpstr>
      <vt:lpstr>Pontszámítási rendszer (2014.02.19)</vt:lpstr>
      <vt:lpstr>Emelt szintű- vagy középszintű érettségi?</vt:lpstr>
      <vt:lpstr>2015-től megkövetelt emelt szintű érettségi</vt:lpstr>
      <vt:lpstr>2015-tól megkövetelt emelt szintű érettségi</vt:lpstr>
      <vt:lpstr>PowerPoint bemutató</vt:lpstr>
      <vt:lpstr>Kurrens egyetemi szakok érettségi tárgyai</vt:lpstr>
      <vt:lpstr>Jogász-irány I.</vt:lpstr>
      <vt:lpstr>Jogász-irány II.</vt:lpstr>
      <vt:lpstr>Gépészmérnök I.</vt:lpstr>
      <vt:lpstr>Gépészmérnök II.</vt:lpstr>
      <vt:lpstr>Emelt- vagy közép szintű felkészítés?</vt:lpstr>
      <vt:lpstr>A Lovassy László Gimnázium kínálata</vt:lpstr>
      <vt:lpstr>A hagyományos párosítások a Lovassyban</vt:lpstr>
      <vt:lpstr>Az emelt szintű képzés jelentkezési rendje</vt:lpstr>
      <vt:lpstr>Az emelt szintű képzés a két utolsó évben</vt:lpstr>
      <vt:lpstr>Köszönjük a figyelmüket!</vt:lpstr>
    </vt:vector>
  </TitlesOfParts>
  <Company>Otthon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Pálffy Zoltán</dc:creator>
  <cp:lastModifiedBy>Pálffy Zoltán</cp:lastModifiedBy>
  <cp:revision>206</cp:revision>
  <cp:lastPrinted>2014-02-18T14:19:30Z</cp:lastPrinted>
  <dcterms:created xsi:type="dcterms:W3CDTF">2006-02-28T13:54:26Z</dcterms:created>
  <dcterms:modified xsi:type="dcterms:W3CDTF">2014-02-19T18:23:21Z</dcterms:modified>
</cp:coreProperties>
</file>