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3"/>
  </p:handoutMasterIdLst>
  <p:sldIdLst>
    <p:sldId id="256" r:id="rId2"/>
    <p:sldId id="258" r:id="rId3"/>
    <p:sldId id="259" r:id="rId4"/>
    <p:sldId id="312" r:id="rId5"/>
    <p:sldId id="297" r:id="rId6"/>
    <p:sldId id="303" r:id="rId7"/>
    <p:sldId id="304" r:id="rId8"/>
    <p:sldId id="313" r:id="rId9"/>
    <p:sldId id="314" r:id="rId10"/>
    <p:sldId id="272" r:id="rId11"/>
    <p:sldId id="276" r:id="rId12"/>
    <p:sldId id="263" r:id="rId13"/>
    <p:sldId id="306" r:id="rId14"/>
    <p:sldId id="305" r:id="rId15"/>
    <p:sldId id="268" r:id="rId16"/>
    <p:sldId id="307" r:id="rId17"/>
    <p:sldId id="266" r:id="rId18"/>
    <p:sldId id="267" r:id="rId19"/>
    <p:sldId id="310" r:id="rId20"/>
    <p:sldId id="311" r:id="rId21"/>
    <p:sldId id="269" r:id="rId22"/>
  </p:sldIdLst>
  <p:sldSz cx="9144000" cy="6858000" type="screen4x3"/>
  <p:notesSz cx="6761163" cy="9942513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33"/>
    <a:srgbClr val="FF0000"/>
    <a:srgbClr val="FFCC00"/>
    <a:srgbClr val="FF9933"/>
    <a:srgbClr val="000066"/>
    <a:srgbClr val="21E534"/>
    <a:srgbClr val="6600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éma alapján készült stílus 1 – 2. jelölőszín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2C8C85-51F0-491E-9774-3900AFEF0FD7}" styleName="Világos stílus 2 – 6. jelölőszín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Közepesen sötét stílus 1 – 2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8603FDC-E32A-4AB5-989C-0864C3EAD2B8}" styleName="Téma alapján készült stílus 2 – 2. jelölőszín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595" autoAdjust="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30525" cy="4974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29051" y="0"/>
            <a:ext cx="2930525" cy="4974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FB261BC-2227-4E0E-B118-CD2192CCB305}" type="datetimeFigureOut">
              <a:rPr lang="hu-HU"/>
              <a:pPr>
                <a:defRPr/>
              </a:pPr>
              <a:t>2017. 02. 19.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1" y="9443480"/>
            <a:ext cx="2930525" cy="4974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29051" y="9443480"/>
            <a:ext cx="2930525" cy="4974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7C7CD45-6DE3-45F3-A0B0-70281816D19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523448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FBDA7C-7610-48D0-B640-C0D8DB1C66A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0FA41-D077-44CB-820D-AA2935A54D7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91313" y="1268413"/>
            <a:ext cx="2078037" cy="4897437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268413"/>
            <a:ext cx="6081713" cy="4897437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BABA2-8C95-466F-BCB0-958C1072428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Cím és táblá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8313" y="1268413"/>
            <a:ext cx="8301037" cy="647700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áblázat helye 2"/>
          <p:cNvSpPr>
            <a:spLocks noGrp="1"/>
          </p:cNvSpPr>
          <p:nvPr>
            <p:ph type="tbl" idx="1"/>
          </p:nvPr>
        </p:nvSpPr>
        <p:spPr>
          <a:xfrm>
            <a:off x="457200" y="1989138"/>
            <a:ext cx="8229600" cy="4176712"/>
          </a:xfrm>
        </p:spPr>
        <p:txBody>
          <a:bodyPr/>
          <a:lstStyle/>
          <a:p>
            <a:pPr lvl="0"/>
            <a:endParaRPr lang="hu-H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D2013-E472-481D-B6EC-3ED178BC387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5F19B-3727-4CD6-8C59-8EC08AA52FD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CE64C-C037-4159-B00B-3B0C119F338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89138"/>
            <a:ext cx="4038600" cy="4176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89138"/>
            <a:ext cx="4038600" cy="4176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AAB1E1-0E1F-45E9-8606-E736CE4A4BD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19C2D1-D4C8-469E-920F-B2D85A7554B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50923-5B5E-4ACD-9598-62D2403FCD4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0CA142-DB56-4453-B902-8D3D5DC3FFF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205FB-B380-434F-8C6F-AE56779F9E9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81F95-8F8B-4FC0-A95C-07133F5B7B4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 userDrawn="1"/>
        </p:nvSpPr>
        <p:spPr bwMode="auto">
          <a:xfrm>
            <a:off x="0" y="1196975"/>
            <a:ext cx="9144000" cy="566102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hu-HU">
              <a:cs typeface="+mn-cs"/>
            </a:endParaRPr>
          </a:p>
        </p:txBody>
      </p:sp>
      <p:sp>
        <p:nvSpPr>
          <p:cNvPr id="1037" name="Rectangle 13"/>
          <p:cNvSpPr>
            <a:spLocks noChangeArrowheads="1"/>
          </p:cNvSpPr>
          <p:nvPr userDrawn="1"/>
        </p:nvSpPr>
        <p:spPr bwMode="auto">
          <a:xfrm>
            <a:off x="0" y="0"/>
            <a:ext cx="9144000" cy="1196975"/>
          </a:xfrm>
          <a:prstGeom prst="rect">
            <a:avLst/>
          </a:prstGeom>
          <a:solidFill>
            <a:srgbClr val="FFCC99"/>
          </a:solidFill>
          <a:ln w="25400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hu-HU">
              <a:cs typeface="+mn-cs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268413"/>
            <a:ext cx="830103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9138"/>
            <a:ext cx="822960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F83C0646-E737-46F0-B24E-B56505C2DFB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pic>
        <p:nvPicPr>
          <p:cNvPr id="1033" name="Picture 11" descr="om_fejlec3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854450" y="128588"/>
            <a:ext cx="5181600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8" name="Text Box 14"/>
          <p:cNvSpPr txBox="1">
            <a:spLocks noChangeArrowheads="1"/>
          </p:cNvSpPr>
          <p:nvPr userDrawn="1"/>
        </p:nvSpPr>
        <p:spPr bwMode="auto">
          <a:xfrm>
            <a:off x="250825" y="260350"/>
            <a:ext cx="33845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hu-HU" sz="2000" b="1">
                <a:solidFill>
                  <a:schemeClr val="accent2"/>
                </a:solidFill>
                <a:cs typeface="+mn-cs"/>
              </a:rPr>
              <a:t>Emelt- vagy középszintű felkészítés?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10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10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10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G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lovassy.h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u-HU" dirty="0"/>
              <a:t>Tájékoztató</a:t>
            </a:r>
            <a:br>
              <a:rPr lang="hu-HU" dirty="0"/>
            </a:br>
            <a:br>
              <a:rPr lang="hu-HU" dirty="0"/>
            </a:br>
            <a:r>
              <a:rPr lang="hu-HU" sz="2000" b="0" i="1" dirty="0"/>
              <a:t>a felsőoktatási felvételi eljárásról és az emelt szintű képzés választásról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u-HU" i="1" dirty="0"/>
              <a:t>2017. február 22.</a:t>
            </a:r>
          </a:p>
        </p:txBody>
      </p:sp>
    </p:spTree>
  </p:cSld>
  <p:clrMapOvr>
    <a:masterClrMapping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946150" y="5892800"/>
            <a:ext cx="3240088" cy="925513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b="1"/>
              <a:t>Felvételi pontszám összegzéssel:</a:t>
            </a:r>
          </a:p>
          <a:p>
            <a:pPr algn="ctr"/>
            <a:r>
              <a:rPr lang="hu-HU" b="1">
                <a:solidFill>
                  <a:srgbClr val="FF0000"/>
                </a:solidFill>
              </a:rPr>
              <a:t>340 pont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>
          <a:xfrm>
            <a:off x="239713" y="1268413"/>
            <a:ext cx="8301037" cy="647700"/>
          </a:xfrm>
        </p:spPr>
        <p:txBody>
          <a:bodyPr/>
          <a:lstStyle/>
          <a:p>
            <a:pPr eaLnBrk="1" hangingPunct="1"/>
            <a:r>
              <a:rPr lang="hu-HU"/>
              <a:t>Jogász-irány I.</a:t>
            </a:r>
            <a:endParaRPr lang="hu-HU" b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539750" y="2513013"/>
            <a:ext cx="2592388" cy="376237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Iskolai eredmények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3708400" y="2513013"/>
            <a:ext cx="4967288" cy="376237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Érettségi eredmények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6084888" y="3233738"/>
            <a:ext cx="2735262" cy="10795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600" b="1"/>
              <a:t>A két felvételi tárgy</a:t>
            </a:r>
            <a:r>
              <a:rPr lang="hu-HU" sz="1600"/>
              <a:t> érettségi vizsgájának </a:t>
            </a:r>
            <a:r>
              <a:rPr lang="hu-HU" sz="1600" b="1"/>
              <a:t>százalékos eredményeinek összege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539750" y="3225800"/>
            <a:ext cx="2374900" cy="10795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600" b="1"/>
              <a:t>5 tárgy utolsó két</a:t>
            </a:r>
            <a:r>
              <a:rPr lang="hu-HU" sz="1600"/>
              <a:t> </a:t>
            </a:r>
            <a:r>
              <a:rPr lang="hu-HU" sz="1600" b="1"/>
              <a:t>évének</a:t>
            </a:r>
            <a:r>
              <a:rPr lang="hu-HU" sz="1600"/>
              <a:t> év végi eredményeinek összege * 2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958850" y="4741863"/>
            <a:ext cx="1439863" cy="376237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92 pont</a:t>
            </a: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3708400" y="4749800"/>
            <a:ext cx="1439863" cy="3762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81 pont</a:t>
            </a: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6732588" y="4746625"/>
            <a:ext cx="1439862" cy="3762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167 pont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1743075" y="4318000"/>
            <a:ext cx="12700" cy="431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>
            <a:off x="7588250" y="4343400"/>
            <a:ext cx="0" cy="406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22542" name="Line 14"/>
          <p:cNvSpPr>
            <a:spLocks noChangeShapeType="1"/>
          </p:cNvSpPr>
          <p:nvPr/>
        </p:nvSpPr>
        <p:spPr bwMode="auto">
          <a:xfrm>
            <a:off x="4491038" y="4495800"/>
            <a:ext cx="0" cy="254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404813" y="5308600"/>
            <a:ext cx="4319587" cy="376238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Tanulmányi pontok: </a:t>
            </a:r>
            <a:r>
              <a:rPr lang="hu-HU" b="1">
                <a:solidFill>
                  <a:srgbClr val="FF0000"/>
                </a:solidFill>
              </a:rPr>
              <a:t>173 pont</a:t>
            </a:r>
          </a:p>
        </p:txBody>
      </p: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5435600" y="5308600"/>
            <a:ext cx="3527425" cy="376238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Érettségi pontok: </a:t>
            </a:r>
            <a:r>
              <a:rPr lang="hu-HU" b="1">
                <a:solidFill>
                  <a:srgbClr val="FF0000"/>
                </a:solidFill>
              </a:rPr>
              <a:t>167 pont</a:t>
            </a:r>
          </a:p>
        </p:txBody>
      </p: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3084513" y="3225800"/>
            <a:ext cx="2735262" cy="132397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600" b="1"/>
              <a:t>5 tárgy érettségi</a:t>
            </a:r>
            <a:r>
              <a:rPr lang="hu-HU" sz="1600"/>
              <a:t> vizsgájának százalékos eredményének </a:t>
            </a:r>
            <a:r>
              <a:rPr lang="hu-HU" sz="1600" b="1"/>
              <a:t>átlaga</a:t>
            </a:r>
            <a:r>
              <a:rPr lang="hu-HU" sz="1600"/>
              <a:t> </a:t>
            </a:r>
          </a:p>
          <a:p>
            <a:pPr algn="ctr"/>
            <a:r>
              <a:rPr lang="hu-HU" sz="1600" b="1"/>
              <a:t>80,8</a:t>
            </a:r>
          </a:p>
          <a:p>
            <a:pPr algn="ctr"/>
            <a:r>
              <a:rPr lang="hu-HU" sz="1600"/>
              <a:t>egész számra kerekítve</a:t>
            </a:r>
          </a:p>
        </p:txBody>
      </p:sp>
      <p:sp>
        <p:nvSpPr>
          <p:cNvPr id="22552" name="Line 24"/>
          <p:cNvSpPr>
            <a:spLocks noChangeShapeType="1"/>
          </p:cNvSpPr>
          <p:nvPr/>
        </p:nvSpPr>
        <p:spPr bwMode="auto">
          <a:xfrm>
            <a:off x="1697038" y="2882900"/>
            <a:ext cx="7937" cy="317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22553" name="Line 25"/>
          <p:cNvSpPr>
            <a:spLocks noChangeShapeType="1"/>
          </p:cNvSpPr>
          <p:nvPr/>
        </p:nvSpPr>
        <p:spPr bwMode="auto">
          <a:xfrm>
            <a:off x="7537450" y="2908300"/>
            <a:ext cx="0" cy="2921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22554" name="Line 26"/>
          <p:cNvSpPr>
            <a:spLocks noChangeShapeType="1"/>
          </p:cNvSpPr>
          <p:nvPr/>
        </p:nvSpPr>
        <p:spPr bwMode="auto">
          <a:xfrm>
            <a:off x="4440238" y="2870200"/>
            <a:ext cx="0" cy="330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graphicFrame>
        <p:nvGraphicFramePr>
          <p:cNvPr id="8286" name="Group 9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0315845"/>
              </p:ext>
            </p:extLst>
          </p:nvPr>
        </p:nvGraphicFramePr>
        <p:xfrm>
          <a:off x="342900" y="871538"/>
          <a:ext cx="2552700" cy="1496160"/>
        </p:xfrm>
        <a:graphic>
          <a:graphicData uri="http://schemas.openxmlformats.org/drawingml/2006/table">
            <a:tbl>
              <a:tblPr/>
              <a:tblGrid>
                <a:gridCol w="116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9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9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hu-H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11.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12.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Magyar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Történelem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Matematika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Angol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Biológia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2711" name="Group 1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966711"/>
              </p:ext>
            </p:extLst>
          </p:nvPr>
        </p:nvGraphicFramePr>
        <p:xfrm>
          <a:off x="5956300" y="1074738"/>
          <a:ext cx="2997200" cy="1246800"/>
        </p:xfrm>
        <a:graphic>
          <a:graphicData uri="http://schemas.openxmlformats.org/drawingml/2006/table">
            <a:tbl>
              <a:tblPr/>
              <a:tblGrid>
                <a:gridCol w="116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Magyar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77 %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Történelem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Matematika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Angol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82 %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Informatika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2" name="Group 186"/>
          <p:cNvGrpSpPr>
            <a:grpSpLocks/>
          </p:cNvGrpSpPr>
          <p:nvPr/>
        </p:nvGrpSpPr>
        <p:grpSpPr bwMode="auto">
          <a:xfrm>
            <a:off x="2403475" y="5130800"/>
            <a:ext cx="1817688" cy="166688"/>
            <a:chOff x="1514" y="3232"/>
            <a:chExt cx="1145" cy="105"/>
          </a:xfrm>
        </p:grpSpPr>
        <p:sp>
          <p:nvSpPr>
            <p:cNvPr id="11355" name="Line 184"/>
            <p:cNvSpPr>
              <a:spLocks noChangeShapeType="1"/>
            </p:cNvSpPr>
            <p:nvPr/>
          </p:nvSpPr>
          <p:spPr bwMode="auto">
            <a:xfrm>
              <a:off x="1514" y="3232"/>
              <a:ext cx="576" cy="10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1356" name="Line 185"/>
            <p:cNvSpPr>
              <a:spLocks noChangeShapeType="1"/>
            </p:cNvSpPr>
            <p:nvPr/>
          </p:nvSpPr>
          <p:spPr bwMode="auto">
            <a:xfrm flipH="1">
              <a:off x="2067" y="3241"/>
              <a:ext cx="592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22715" name="Line 187"/>
          <p:cNvSpPr>
            <a:spLocks noChangeShapeType="1"/>
          </p:cNvSpPr>
          <p:nvPr/>
        </p:nvSpPr>
        <p:spPr bwMode="auto">
          <a:xfrm>
            <a:off x="7589838" y="5118100"/>
            <a:ext cx="0" cy="254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grpSp>
        <p:nvGrpSpPr>
          <p:cNvPr id="3" name="Group 191"/>
          <p:cNvGrpSpPr>
            <a:grpSpLocks/>
          </p:cNvGrpSpPr>
          <p:nvPr/>
        </p:nvGrpSpPr>
        <p:grpSpPr bwMode="auto">
          <a:xfrm>
            <a:off x="3444875" y="5673725"/>
            <a:ext cx="2262188" cy="877888"/>
            <a:chOff x="2170" y="3574"/>
            <a:chExt cx="1425" cy="553"/>
          </a:xfrm>
        </p:grpSpPr>
        <p:sp>
          <p:nvSpPr>
            <p:cNvPr id="11353" name="Line 190"/>
            <p:cNvSpPr>
              <a:spLocks noChangeShapeType="1"/>
            </p:cNvSpPr>
            <p:nvPr/>
          </p:nvSpPr>
          <p:spPr bwMode="auto">
            <a:xfrm flipH="1">
              <a:off x="2187" y="3574"/>
              <a:ext cx="1408" cy="53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1354" name="Line 189"/>
            <p:cNvSpPr>
              <a:spLocks noChangeShapeType="1"/>
            </p:cNvSpPr>
            <p:nvPr/>
          </p:nvSpPr>
          <p:spPr bwMode="auto">
            <a:xfrm flipH="1">
              <a:off x="2170" y="3576"/>
              <a:ext cx="184" cy="55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5799138" y="5894388"/>
            <a:ext cx="3240087" cy="925512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b="1"/>
              <a:t>Felvételi pontszám duplázással:</a:t>
            </a:r>
          </a:p>
          <a:p>
            <a:pPr algn="ctr"/>
            <a:r>
              <a:rPr lang="hu-HU" b="1">
                <a:solidFill>
                  <a:srgbClr val="FF0000"/>
                </a:solidFill>
              </a:rPr>
              <a:t>334 pont</a:t>
            </a:r>
          </a:p>
        </p:txBody>
      </p:sp>
      <p:sp>
        <p:nvSpPr>
          <p:cNvPr id="22720" name="Line 192"/>
          <p:cNvSpPr>
            <a:spLocks noChangeShapeType="1"/>
          </p:cNvSpPr>
          <p:nvPr/>
        </p:nvSpPr>
        <p:spPr bwMode="auto">
          <a:xfrm>
            <a:off x="7577138" y="5702300"/>
            <a:ext cx="0" cy="254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22549" name="Rectangle 21"/>
          <p:cNvSpPr>
            <a:spLocks noChangeArrowheads="1"/>
          </p:cNvSpPr>
          <p:nvPr/>
        </p:nvSpPr>
        <p:spPr bwMode="auto">
          <a:xfrm>
            <a:off x="5837238" y="950913"/>
            <a:ext cx="3306762" cy="668337"/>
          </a:xfrm>
          <a:prstGeom prst="rect">
            <a:avLst/>
          </a:prstGeom>
          <a:solidFill>
            <a:srgbClr val="000080">
              <a:alpha val="2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2721" name="Rectangle 193"/>
          <p:cNvSpPr>
            <a:spLocks noChangeArrowheads="1"/>
          </p:cNvSpPr>
          <p:nvPr/>
        </p:nvSpPr>
        <p:spPr bwMode="auto">
          <a:xfrm>
            <a:off x="4371975" y="6562725"/>
            <a:ext cx="8540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1000">
                <a:solidFill>
                  <a:schemeClr val="tx2"/>
                </a:solidFill>
              </a:rPr>
              <a:t>(forrás: OH)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2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2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2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2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500"/>
                            </p:stCondLst>
                            <p:childTnLst>
                              <p:par>
                                <p:cTn id="107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27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27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22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000"/>
                            </p:stCondLst>
                            <p:childTnLst>
                              <p:par>
                                <p:cTn id="131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000"/>
                            </p:stCondLst>
                            <p:childTnLst>
                              <p:par>
                                <p:cTn id="14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22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22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22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000"/>
                            </p:stCondLst>
                            <p:childTnLst>
                              <p:par>
                                <p:cTn id="15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6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6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2300"/>
                            </p:stCondLst>
                            <p:childTnLst>
                              <p:par>
                                <p:cTn id="17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227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227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22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0" grpId="0" animBg="1"/>
      <p:bldP spid="22540" grpId="1" animBg="1"/>
      <p:bldP spid="8195" grpId="0"/>
      <p:bldP spid="22532" grpId="0" animBg="1"/>
      <p:bldP spid="22533" grpId="0" animBg="1"/>
      <p:bldP spid="22534" grpId="0" animBg="1"/>
      <p:bldP spid="22535" grpId="0" animBg="1"/>
      <p:bldP spid="22537" grpId="0" animBg="1"/>
      <p:bldP spid="22538" grpId="0" animBg="1"/>
      <p:bldP spid="22539" grpId="0" animBg="1"/>
      <p:bldP spid="22536" grpId="0" animBg="1"/>
      <p:bldP spid="22541" grpId="0" animBg="1"/>
      <p:bldP spid="22542" grpId="0" animBg="1"/>
      <p:bldP spid="22543" grpId="0" animBg="1"/>
      <p:bldP spid="22544" grpId="0" animBg="1"/>
      <p:bldP spid="22545" grpId="0" animBg="1"/>
      <p:bldP spid="22552" grpId="0" animBg="1"/>
      <p:bldP spid="22553" grpId="0" animBg="1"/>
      <p:bldP spid="22554" grpId="0" animBg="1"/>
      <p:bldP spid="22715" grpId="0" animBg="1"/>
      <p:bldP spid="22530" grpId="0" animBg="1"/>
      <p:bldP spid="22720" grpId="0" animBg="1"/>
      <p:bldP spid="22549" grpId="0" animBg="1"/>
      <p:bldP spid="227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70" name="Group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488293"/>
              </p:ext>
            </p:extLst>
          </p:nvPr>
        </p:nvGraphicFramePr>
        <p:xfrm>
          <a:off x="5956300" y="1074738"/>
          <a:ext cx="2997200" cy="1246800"/>
        </p:xfrm>
        <a:graphic>
          <a:graphicData uri="http://schemas.openxmlformats.org/drawingml/2006/table">
            <a:tbl>
              <a:tblPr/>
              <a:tblGrid>
                <a:gridCol w="116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Magyar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77 %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Történelem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Matematika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Angol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82 %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Informatika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0731" name="Line 11"/>
          <p:cNvSpPr>
            <a:spLocks noChangeShapeType="1"/>
          </p:cNvSpPr>
          <p:nvPr/>
        </p:nvSpPr>
        <p:spPr bwMode="auto">
          <a:xfrm flipH="1">
            <a:off x="4524375" y="1485900"/>
            <a:ext cx="3987800" cy="172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222250" y="2235200"/>
            <a:ext cx="3240088" cy="650875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b="1"/>
              <a:t>Felvételi pontszám:</a:t>
            </a:r>
          </a:p>
          <a:p>
            <a:pPr algn="ctr"/>
            <a:r>
              <a:rPr lang="hu-HU" b="1">
                <a:solidFill>
                  <a:srgbClr val="FF0000"/>
                </a:solidFill>
              </a:rPr>
              <a:t>340 pont</a:t>
            </a:r>
          </a:p>
        </p:txBody>
      </p:sp>
      <p:sp>
        <p:nvSpPr>
          <p:cNvPr id="12324" name="Rectangle 3"/>
          <p:cNvSpPr>
            <a:spLocks noGrp="1" noChangeArrowheads="1"/>
          </p:cNvSpPr>
          <p:nvPr>
            <p:ph type="title"/>
          </p:nvPr>
        </p:nvSpPr>
        <p:spPr>
          <a:xfrm>
            <a:off x="239713" y="1268413"/>
            <a:ext cx="8301037" cy="647700"/>
          </a:xfrm>
        </p:spPr>
        <p:txBody>
          <a:bodyPr/>
          <a:lstStyle/>
          <a:p>
            <a:pPr eaLnBrk="1" hangingPunct="1"/>
            <a:r>
              <a:rPr lang="hu-HU"/>
              <a:t>Jogász-irány II.</a:t>
            </a:r>
            <a:endParaRPr lang="hu-HU" b="0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3708400" y="2513013"/>
            <a:ext cx="4967288" cy="376237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Többletpont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4789488" y="3233738"/>
            <a:ext cx="4316412" cy="10795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600" b="1"/>
              <a:t>Nyelvvizsgáért</a:t>
            </a:r>
            <a:r>
              <a:rPr lang="hu-HU" sz="1600"/>
              <a:t>:</a:t>
            </a:r>
          </a:p>
          <a:p>
            <a:r>
              <a:rPr lang="hu-HU" sz="1600"/>
              <a:t>- középfokú C típusú nyelvvizsgáért </a:t>
            </a:r>
            <a:r>
              <a:rPr lang="hu-HU" sz="1600" b="1"/>
              <a:t>28 pont</a:t>
            </a:r>
            <a:r>
              <a:rPr lang="hu-HU" sz="1600"/>
              <a:t>,</a:t>
            </a:r>
          </a:p>
          <a:p>
            <a:r>
              <a:rPr lang="hu-HU" sz="1600"/>
              <a:t>- felsőfokú C típusú nyelvvizsgáért 40 pont, </a:t>
            </a:r>
          </a:p>
          <a:p>
            <a:pPr algn="ctr"/>
            <a:r>
              <a:rPr lang="hu-HU" sz="1600" b="1"/>
              <a:t>Összesen maximum 40 pont</a:t>
            </a: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1727200" y="4787900"/>
            <a:ext cx="1439863" cy="3762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50 pont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6186488" y="4810125"/>
            <a:ext cx="1439862" cy="3762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28 pont</a:t>
            </a:r>
          </a:p>
        </p:txBody>
      </p:sp>
      <p:sp>
        <p:nvSpPr>
          <p:cNvPr id="30732" name="Line 12"/>
          <p:cNvSpPr>
            <a:spLocks noChangeShapeType="1"/>
          </p:cNvSpPr>
          <p:nvPr/>
        </p:nvSpPr>
        <p:spPr bwMode="auto">
          <a:xfrm>
            <a:off x="6902450" y="4318000"/>
            <a:ext cx="0" cy="4953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0733" name="Line 13"/>
          <p:cNvSpPr>
            <a:spLocks noChangeShapeType="1"/>
          </p:cNvSpPr>
          <p:nvPr/>
        </p:nvSpPr>
        <p:spPr bwMode="auto">
          <a:xfrm>
            <a:off x="3017838" y="4330700"/>
            <a:ext cx="0" cy="444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0735" name="Text Box 15"/>
          <p:cNvSpPr txBox="1">
            <a:spLocks noChangeArrowheads="1"/>
          </p:cNvSpPr>
          <p:nvPr/>
        </p:nvSpPr>
        <p:spPr bwMode="auto">
          <a:xfrm>
            <a:off x="2870200" y="5384800"/>
            <a:ext cx="3527425" cy="376238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Többletpont: </a:t>
            </a:r>
            <a:r>
              <a:rPr lang="hu-HU" b="1">
                <a:solidFill>
                  <a:srgbClr val="FF0000"/>
                </a:solidFill>
              </a:rPr>
              <a:t>78 pont</a:t>
            </a:r>
          </a:p>
        </p:txBody>
      </p:sp>
      <p:sp>
        <p:nvSpPr>
          <p:cNvPr id="30736" name="Text Box 16"/>
          <p:cNvSpPr txBox="1">
            <a:spLocks noChangeArrowheads="1"/>
          </p:cNvSpPr>
          <p:nvPr/>
        </p:nvSpPr>
        <p:spPr bwMode="auto">
          <a:xfrm>
            <a:off x="633413" y="3225800"/>
            <a:ext cx="4056062" cy="10795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600" b="1"/>
              <a:t>Emelt szintű érettségiért:</a:t>
            </a:r>
            <a:r>
              <a:rPr lang="hu-HU" sz="1600"/>
              <a:t> </a:t>
            </a:r>
          </a:p>
          <a:p>
            <a:pPr algn="ctr"/>
            <a:r>
              <a:rPr lang="hu-HU" sz="1600"/>
              <a:t>Egy vizsgáért </a:t>
            </a:r>
            <a:r>
              <a:rPr lang="hu-HU" sz="1600" b="1"/>
              <a:t>50 pont</a:t>
            </a:r>
            <a:r>
              <a:rPr lang="hu-HU" sz="1600"/>
              <a:t>. </a:t>
            </a:r>
          </a:p>
          <a:p>
            <a:pPr>
              <a:buFontTx/>
              <a:buChar char="-"/>
            </a:pPr>
            <a:r>
              <a:rPr lang="hu-HU" sz="1600"/>
              <a:t> ha az érettségi pontot abból számolják</a:t>
            </a:r>
          </a:p>
          <a:p>
            <a:pPr algn="ctr"/>
            <a:r>
              <a:rPr lang="hu-HU" sz="1600" b="1"/>
              <a:t>Összesen maximum 100 pont</a:t>
            </a:r>
          </a:p>
        </p:txBody>
      </p:sp>
      <p:sp>
        <p:nvSpPr>
          <p:cNvPr id="30738" name="Line 18"/>
          <p:cNvSpPr>
            <a:spLocks noChangeShapeType="1"/>
          </p:cNvSpPr>
          <p:nvPr/>
        </p:nvSpPr>
        <p:spPr bwMode="auto">
          <a:xfrm>
            <a:off x="7537450" y="2908300"/>
            <a:ext cx="0" cy="2921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0739" name="Line 19"/>
          <p:cNvSpPr>
            <a:spLocks noChangeShapeType="1"/>
          </p:cNvSpPr>
          <p:nvPr/>
        </p:nvSpPr>
        <p:spPr bwMode="auto">
          <a:xfrm>
            <a:off x="4440238" y="2870200"/>
            <a:ext cx="0" cy="330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0809" name="Text Box 89"/>
          <p:cNvSpPr txBox="1">
            <a:spLocks noChangeArrowheads="1"/>
          </p:cNvSpPr>
          <p:nvPr/>
        </p:nvSpPr>
        <p:spPr bwMode="auto">
          <a:xfrm>
            <a:off x="160338" y="6046788"/>
            <a:ext cx="3240087" cy="650875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b="1"/>
              <a:t>ÖSSZPONTSZÁM:</a:t>
            </a:r>
          </a:p>
          <a:p>
            <a:pPr algn="ctr"/>
            <a:r>
              <a:rPr lang="hu-HU" b="1">
                <a:solidFill>
                  <a:srgbClr val="FF0000"/>
                </a:solidFill>
              </a:rPr>
              <a:t>418 pont</a:t>
            </a:r>
          </a:p>
        </p:txBody>
      </p:sp>
      <p:sp>
        <p:nvSpPr>
          <p:cNvPr id="30811" name="Rectangle 91"/>
          <p:cNvSpPr>
            <a:spLocks noChangeArrowheads="1"/>
          </p:cNvSpPr>
          <p:nvPr/>
        </p:nvSpPr>
        <p:spPr bwMode="auto">
          <a:xfrm>
            <a:off x="5837238" y="950913"/>
            <a:ext cx="3306762" cy="668337"/>
          </a:xfrm>
          <a:prstGeom prst="rect">
            <a:avLst/>
          </a:prstGeom>
          <a:solidFill>
            <a:srgbClr val="000080">
              <a:alpha val="2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0812" name="Rectangle 92"/>
          <p:cNvSpPr>
            <a:spLocks noChangeArrowheads="1"/>
          </p:cNvSpPr>
          <p:nvPr/>
        </p:nvSpPr>
        <p:spPr bwMode="auto">
          <a:xfrm>
            <a:off x="4371975" y="6562725"/>
            <a:ext cx="8540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1000">
                <a:solidFill>
                  <a:schemeClr val="tx2"/>
                </a:solidFill>
              </a:rPr>
              <a:t>(forrás: OH)</a:t>
            </a:r>
          </a:p>
        </p:txBody>
      </p:sp>
      <p:grpSp>
        <p:nvGrpSpPr>
          <p:cNvPr id="2" name="Group 94"/>
          <p:cNvGrpSpPr>
            <a:grpSpLocks/>
          </p:cNvGrpSpPr>
          <p:nvPr/>
        </p:nvGrpSpPr>
        <p:grpSpPr bwMode="auto">
          <a:xfrm>
            <a:off x="3152775" y="5168900"/>
            <a:ext cx="2986088" cy="153988"/>
            <a:chOff x="1514" y="3232"/>
            <a:chExt cx="1145" cy="105"/>
          </a:xfrm>
        </p:grpSpPr>
        <p:sp>
          <p:nvSpPr>
            <p:cNvPr id="12343" name="Line 95"/>
            <p:cNvSpPr>
              <a:spLocks noChangeShapeType="1"/>
            </p:cNvSpPr>
            <p:nvPr/>
          </p:nvSpPr>
          <p:spPr bwMode="auto">
            <a:xfrm>
              <a:off x="1514" y="3232"/>
              <a:ext cx="576" cy="10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2344" name="Line 96"/>
            <p:cNvSpPr>
              <a:spLocks noChangeShapeType="1"/>
            </p:cNvSpPr>
            <p:nvPr/>
          </p:nvSpPr>
          <p:spPr bwMode="auto">
            <a:xfrm flipH="1">
              <a:off x="2067" y="3241"/>
              <a:ext cx="592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3" name="Group 98"/>
          <p:cNvGrpSpPr>
            <a:grpSpLocks/>
          </p:cNvGrpSpPr>
          <p:nvPr/>
        </p:nvGrpSpPr>
        <p:grpSpPr bwMode="auto">
          <a:xfrm>
            <a:off x="314325" y="2895600"/>
            <a:ext cx="3390900" cy="3111500"/>
            <a:chOff x="198" y="1824"/>
            <a:chExt cx="2136" cy="1960"/>
          </a:xfrm>
        </p:grpSpPr>
        <p:sp>
          <p:nvSpPr>
            <p:cNvPr id="12341" name="Line 90"/>
            <p:cNvSpPr>
              <a:spLocks noChangeShapeType="1"/>
            </p:cNvSpPr>
            <p:nvPr/>
          </p:nvSpPr>
          <p:spPr bwMode="auto">
            <a:xfrm flipH="1">
              <a:off x="205" y="1824"/>
              <a:ext cx="8" cy="196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2342" name="Line 97"/>
            <p:cNvSpPr>
              <a:spLocks noChangeShapeType="1"/>
            </p:cNvSpPr>
            <p:nvPr/>
          </p:nvSpPr>
          <p:spPr bwMode="auto">
            <a:xfrm flipH="1">
              <a:off x="198" y="3633"/>
              <a:ext cx="2136" cy="14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30819" name="Line 99"/>
          <p:cNvSpPr>
            <a:spLocks noChangeShapeType="1"/>
          </p:cNvSpPr>
          <p:nvPr/>
        </p:nvSpPr>
        <p:spPr bwMode="auto">
          <a:xfrm flipH="1">
            <a:off x="1747838" y="1168400"/>
            <a:ext cx="12700" cy="1079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8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8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0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0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0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08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08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1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08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08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1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08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450"/>
                            </p:stCondLst>
                            <p:childTnLst>
                              <p:par>
                                <p:cTn id="11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08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08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30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1" grpId="0" animBg="1"/>
      <p:bldP spid="30722" grpId="0" animBg="1"/>
      <p:bldP spid="30725" grpId="0" animBg="1"/>
      <p:bldP spid="30726" grpId="0" animBg="1"/>
      <p:bldP spid="30729" grpId="0" animBg="1"/>
      <p:bldP spid="30730" grpId="0" animBg="1"/>
      <p:bldP spid="30732" grpId="0" animBg="1"/>
      <p:bldP spid="30733" grpId="0" animBg="1"/>
      <p:bldP spid="30735" grpId="0" animBg="1"/>
      <p:bldP spid="30736" grpId="0" animBg="1"/>
      <p:bldP spid="30738" grpId="0" animBg="1"/>
      <p:bldP spid="30739" grpId="0" animBg="1"/>
      <p:bldP spid="30809" grpId="0" animBg="1"/>
      <p:bldP spid="30809" grpId="1" animBg="1"/>
      <p:bldP spid="30811" grpId="0" animBg="1"/>
      <p:bldP spid="30812" grpId="0"/>
      <p:bldP spid="308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/>
              <a:t>Emelt- vagy közép szintű felkészítés?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9"/>
            <a:ext cx="8229600" cy="296132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b="1" dirty="0"/>
              <a:t>IGEN</a:t>
            </a:r>
            <a:r>
              <a:rPr lang="hu-HU" dirty="0"/>
              <a:t>, ha a pályairány előírja;</a:t>
            </a:r>
          </a:p>
          <a:p>
            <a:pPr eaLnBrk="1" hangingPunct="1">
              <a:lnSpc>
                <a:spcPct val="90000"/>
              </a:lnSpc>
            </a:pPr>
            <a:r>
              <a:rPr lang="hu-HU" b="1" dirty="0"/>
              <a:t>IGEN</a:t>
            </a:r>
            <a:r>
              <a:rPr lang="hu-HU" dirty="0"/>
              <a:t>, ha kurrens szak a cél;</a:t>
            </a:r>
          </a:p>
          <a:p>
            <a:pPr eaLnBrk="1" hangingPunct="1">
              <a:lnSpc>
                <a:spcPct val="90000"/>
              </a:lnSpc>
            </a:pPr>
            <a:r>
              <a:rPr lang="hu-HU" b="1" dirty="0"/>
              <a:t>IGEN</a:t>
            </a:r>
            <a:r>
              <a:rPr lang="hu-HU" dirty="0"/>
              <a:t>, ha a pályairányt meghatározó tantárgyból megalapozottabb tudást szeretne;</a:t>
            </a:r>
          </a:p>
          <a:p>
            <a:pPr eaLnBrk="1" hangingPunct="1">
              <a:lnSpc>
                <a:spcPct val="90000"/>
              </a:lnSpc>
            </a:pPr>
            <a:r>
              <a:rPr lang="hu-HU" b="1" dirty="0"/>
              <a:t>IGEN</a:t>
            </a:r>
            <a:r>
              <a:rPr lang="hu-HU" dirty="0"/>
              <a:t>, ha nemcsak bejutni szeretne az egyetemre.</a:t>
            </a:r>
          </a:p>
          <a:p>
            <a:pPr eaLnBrk="1" hangingPunct="1">
              <a:lnSpc>
                <a:spcPct val="90000"/>
              </a:lnSpc>
            </a:pPr>
            <a:r>
              <a:rPr lang="hu-HU" b="1" dirty="0"/>
              <a:t>IGEN</a:t>
            </a:r>
            <a:r>
              <a:rPr lang="hu-HU" dirty="0"/>
              <a:t>...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hu-HU" dirty="0"/>
              <a:t>       csak akkor, ha valóban tanulni szeretne.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446088" y="5122863"/>
            <a:ext cx="8251825" cy="100647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hu-HU" sz="2400" b="1">
                <a:solidFill>
                  <a:srgbClr val="FFCC00"/>
                </a:solidFill>
              </a:rPr>
              <a:t>emelt szintű képzés </a:t>
            </a:r>
            <a:r>
              <a:rPr lang="hu-HU" sz="2400" b="1">
                <a:solidFill>
                  <a:srgbClr val="FFCC00"/>
                </a:solidFill>
                <a:sym typeface="Symbol" pitchFamily="18" charset="2"/>
              </a:rPr>
              <a:t> kötelező emelt szintű érettségi</a:t>
            </a:r>
          </a:p>
        </p:txBody>
      </p:sp>
      <p:sp>
        <p:nvSpPr>
          <p:cNvPr id="5" name="Robbanás 2 4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6" name="Szövegdoboz 5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dirty="0"/>
              <a:t>A Lovassy László Gimnázium kínálata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24075"/>
            <a:ext cx="8461375" cy="14446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hu-HU" sz="2000" b="1" dirty="0">
                <a:solidFill>
                  <a:srgbClr val="FF0000"/>
                </a:solidFill>
              </a:rPr>
              <a:t>Német nemzetiségi tagozat (10.B osztály) </a:t>
            </a:r>
            <a:br>
              <a:rPr lang="hu-HU" sz="2000" b="1" dirty="0">
                <a:solidFill>
                  <a:srgbClr val="FF0000"/>
                </a:solidFill>
              </a:rPr>
            </a:br>
            <a:r>
              <a:rPr lang="hu-HU" sz="2000" b="1" dirty="0">
                <a:solidFill>
                  <a:srgbClr val="FF0000"/>
                </a:solidFill>
              </a:rPr>
              <a:t>Kiemelt angol nyelvi képzés (10.D1 osztály)</a:t>
            </a:r>
            <a:br>
              <a:rPr lang="hu-HU" sz="2000" b="1" dirty="0">
                <a:solidFill>
                  <a:srgbClr val="FF0000"/>
                </a:solidFill>
              </a:rPr>
            </a:br>
            <a:r>
              <a:rPr lang="hu-HU" sz="2000" b="1" dirty="0">
                <a:solidFill>
                  <a:srgbClr val="FF0000"/>
                </a:solidFill>
              </a:rPr>
              <a:t>Arany János Tehetséggondozó Program (10.D2 osztály)</a:t>
            </a:r>
          </a:p>
          <a:p>
            <a:pPr eaLnBrk="1" hangingPunct="1"/>
            <a:r>
              <a:rPr lang="hu-HU" sz="2000" b="1" dirty="0"/>
              <a:t>2 sávból LEHET 1-1 tantárgyat választaniuk</a:t>
            </a:r>
          </a:p>
        </p:txBody>
      </p:sp>
      <p:sp>
        <p:nvSpPr>
          <p:cNvPr id="4" name="Robbanás 2 3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5" name="Szövegdoboz 4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09600" y="3586163"/>
            <a:ext cx="3405188" cy="4064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2000" b="1"/>
              <a:t>1. sáv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609600" y="4089398"/>
            <a:ext cx="3405188" cy="1200329"/>
          </a:xfrm>
          <a:prstGeom prst="rect">
            <a:avLst/>
          </a:prstGeom>
          <a:solidFill>
            <a:srgbClr val="CC99FF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 dirty="0"/>
              <a:t>matematika</a:t>
            </a:r>
          </a:p>
          <a:p>
            <a:pPr algn="ctr">
              <a:spcBef>
                <a:spcPct val="50000"/>
              </a:spcBef>
            </a:pPr>
            <a:r>
              <a:rPr lang="hu-HU" b="1" dirty="0"/>
              <a:t>biológia</a:t>
            </a:r>
          </a:p>
          <a:p>
            <a:pPr algn="ctr">
              <a:spcBef>
                <a:spcPct val="50000"/>
              </a:spcBef>
            </a:pPr>
            <a:r>
              <a:rPr lang="hu-HU" b="1" dirty="0"/>
              <a:t>magyar nyelv és irodalom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5073650" y="3586163"/>
            <a:ext cx="3405188" cy="4064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2000" b="1"/>
              <a:t>2. sáv</a:t>
            </a: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5073650" y="4089400"/>
            <a:ext cx="3405188" cy="1200329"/>
          </a:xfrm>
          <a:prstGeom prst="rect">
            <a:avLst/>
          </a:prstGeom>
          <a:solidFill>
            <a:srgbClr val="CC99FF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 dirty="0"/>
              <a:t>történelem</a:t>
            </a:r>
          </a:p>
          <a:p>
            <a:pPr algn="ctr">
              <a:spcBef>
                <a:spcPct val="50000"/>
              </a:spcBef>
            </a:pPr>
            <a:r>
              <a:rPr lang="hu-HU" b="1" dirty="0"/>
              <a:t>fizika</a:t>
            </a:r>
          </a:p>
          <a:p>
            <a:pPr algn="ctr">
              <a:spcBef>
                <a:spcPct val="50000"/>
              </a:spcBef>
            </a:pPr>
            <a:r>
              <a:rPr lang="hu-HU" b="1" dirty="0"/>
              <a:t>kémia</a:t>
            </a:r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>
            <a:off x="3976688" y="4865688"/>
            <a:ext cx="11176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1089025" y="5449888"/>
            <a:ext cx="2447925" cy="1192212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 u="sng" dirty="0">
                <a:latin typeface="Times New Roman" pitchFamily="18" charset="0"/>
              </a:rPr>
              <a:t>A plusz 2 óra pl.:</a:t>
            </a:r>
          </a:p>
          <a:p>
            <a:pPr algn="ctr">
              <a:spcBef>
                <a:spcPct val="50000"/>
              </a:spcBef>
            </a:pPr>
            <a:r>
              <a:rPr lang="hu-HU" i="1" dirty="0">
                <a:latin typeface="Times New Roman" pitchFamily="18" charset="0"/>
              </a:rPr>
              <a:t>kedd 4. óra</a:t>
            </a:r>
          </a:p>
          <a:p>
            <a:pPr algn="ctr">
              <a:spcBef>
                <a:spcPct val="50000"/>
              </a:spcBef>
            </a:pPr>
            <a:r>
              <a:rPr lang="hu-HU" i="1" dirty="0">
                <a:latin typeface="Times New Roman" pitchFamily="18" charset="0"/>
              </a:rPr>
              <a:t> csütörtök 2. óra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5553075" y="5449888"/>
            <a:ext cx="2447925" cy="1192212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 u="sng" dirty="0">
                <a:latin typeface="Times New Roman" pitchFamily="18" charset="0"/>
              </a:rPr>
              <a:t>A plusz 2 óra pl.:</a:t>
            </a:r>
          </a:p>
          <a:p>
            <a:pPr algn="ctr">
              <a:spcBef>
                <a:spcPct val="50000"/>
              </a:spcBef>
            </a:pPr>
            <a:r>
              <a:rPr lang="hu-HU" i="1" dirty="0">
                <a:latin typeface="Times New Roman" pitchFamily="18" charset="0"/>
              </a:rPr>
              <a:t>hétfő 4. óra</a:t>
            </a:r>
          </a:p>
          <a:p>
            <a:pPr algn="ctr">
              <a:spcBef>
                <a:spcPct val="50000"/>
              </a:spcBef>
            </a:pPr>
            <a:r>
              <a:rPr lang="hu-HU" i="1" dirty="0">
                <a:latin typeface="Times New Roman" pitchFamily="18" charset="0"/>
              </a:rPr>
              <a:t> szerda 2. óra</a:t>
            </a:r>
          </a:p>
        </p:txBody>
      </p:sp>
    </p:spTree>
    <p:extLst>
      <p:ext uri="{BB962C8B-B14F-4D97-AF65-F5344CB8AC3E}">
        <p14:creationId xmlns:p14="http://schemas.microsoft.com/office/powerpoint/2010/main" val="3483507442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dirty="0"/>
              <a:t>A Lovassy László Gimnázium kínálata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24075"/>
            <a:ext cx="8461375" cy="20796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hu-HU" sz="2000" b="1" dirty="0">
                <a:solidFill>
                  <a:srgbClr val="FF0000"/>
                </a:solidFill>
              </a:rPr>
              <a:t>Matematika tagozat (10.A osztály)</a:t>
            </a:r>
          </a:p>
          <a:p>
            <a:pPr eaLnBrk="1" hangingPunct="1"/>
            <a:r>
              <a:rPr lang="hu-HU" sz="2000" b="1" dirty="0"/>
              <a:t>A matematikát emelt óraszámban tanulják (heti 7 óra)</a:t>
            </a:r>
          </a:p>
          <a:p>
            <a:pPr eaLnBrk="1" hangingPunct="1"/>
            <a:r>
              <a:rPr lang="hu-HU" sz="2000" b="1" dirty="0"/>
              <a:t>1 tantárgyat LEHET választani a </a:t>
            </a:r>
          </a:p>
          <a:p>
            <a:pPr lvl="1" eaLnBrk="1" hangingPunct="1"/>
            <a:r>
              <a:rPr lang="hu-HU" sz="1600" b="1" dirty="0"/>
              <a:t>fizika</a:t>
            </a:r>
          </a:p>
          <a:p>
            <a:pPr lvl="1" eaLnBrk="1" hangingPunct="1"/>
            <a:r>
              <a:rPr lang="hu-HU" sz="1600" b="1" dirty="0"/>
              <a:t>kémia </a:t>
            </a:r>
          </a:p>
          <a:p>
            <a:pPr lvl="1" eaLnBrk="1" hangingPunct="1"/>
            <a:r>
              <a:rPr lang="hu-HU" sz="1600" b="1" dirty="0"/>
              <a:t>történelem tantárgyak közül</a:t>
            </a:r>
          </a:p>
        </p:txBody>
      </p:sp>
      <p:sp>
        <p:nvSpPr>
          <p:cNvPr id="4" name="Robbanás 2 3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5" name="Szövegdoboz 4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68313" y="4259262"/>
            <a:ext cx="8461375" cy="2446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G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 typeface="Wingdings" pitchFamily="2" charset="2"/>
              <a:buNone/>
            </a:pPr>
            <a:r>
              <a:rPr lang="hu-HU" sz="2000" b="1" kern="0" dirty="0">
                <a:solidFill>
                  <a:srgbClr val="FF0000"/>
                </a:solidFill>
              </a:rPr>
              <a:t>Informatika tagozat (10.C osztály)</a:t>
            </a:r>
          </a:p>
          <a:p>
            <a:pPr eaLnBrk="1" hangingPunct="1"/>
            <a:r>
              <a:rPr lang="hu-HU" sz="2000" b="1" kern="0" dirty="0"/>
              <a:t>A matematikát emelt óraszámban tanulják (heti 5 óra)</a:t>
            </a:r>
          </a:p>
          <a:p>
            <a:pPr eaLnBrk="1" hangingPunct="1"/>
            <a:r>
              <a:rPr lang="hu-HU" sz="2000" b="1" kern="0" dirty="0"/>
              <a:t>1 tantárgyat LEHET választani a </a:t>
            </a:r>
          </a:p>
          <a:p>
            <a:pPr lvl="1" eaLnBrk="1" hangingPunct="1"/>
            <a:r>
              <a:rPr lang="hu-HU" sz="1600" b="1" kern="0" dirty="0"/>
              <a:t>fizika</a:t>
            </a:r>
          </a:p>
          <a:p>
            <a:pPr lvl="1" eaLnBrk="1" hangingPunct="1"/>
            <a:r>
              <a:rPr lang="hu-HU" sz="1600" b="1" kern="0" dirty="0"/>
              <a:t>kémia </a:t>
            </a:r>
          </a:p>
          <a:p>
            <a:pPr lvl="1" eaLnBrk="1" hangingPunct="1"/>
            <a:r>
              <a:rPr lang="hu-HU" sz="1600" b="1" kern="0" dirty="0"/>
              <a:t>történelem tantárgyak közül</a:t>
            </a:r>
          </a:p>
          <a:p>
            <a:pPr eaLnBrk="1" hangingPunct="1"/>
            <a:r>
              <a:rPr lang="hu-HU" sz="2000" b="1" kern="0" dirty="0"/>
              <a:t>Informatika órájuk is van (11-ben 2 óra 12-ben 4 óra)</a:t>
            </a:r>
          </a:p>
        </p:txBody>
      </p:sp>
    </p:spTree>
    <p:extLst>
      <p:ext uri="{BB962C8B-B14F-4D97-AF65-F5344CB8AC3E}">
        <p14:creationId xmlns:p14="http://schemas.microsoft.com/office/powerpoint/2010/main" val="2601185040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/>
              <a:t>A Lovassy László Gimnázium kínálata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5142"/>
            <a:ext cx="8461375" cy="4815858"/>
          </a:xfrm>
        </p:spPr>
        <p:txBody>
          <a:bodyPr/>
          <a:lstStyle/>
          <a:p>
            <a:pPr eaLnBrk="1" hangingPunct="1"/>
            <a:r>
              <a:rPr lang="hu-HU" sz="2000" b="1" dirty="0"/>
              <a:t>2 tárgy</a:t>
            </a:r>
            <a:r>
              <a:rPr lang="hu-HU" sz="2000" dirty="0"/>
              <a:t>at LEHET választani a 10.B és a 10.D osztályban!</a:t>
            </a:r>
          </a:p>
          <a:p>
            <a:pPr eaLnBrk="1" hangingPunct="1"/>
            <a:r>
              <a:rPr lang="hu-HU" sz="2000" b="1" dirty="0"/>
              <a:t>1 tárgy</a:t>
            </a:r>
            <a:r>
              <a:rPr lang="hu-HU" sz="2000" dirty="0"/>
              <a:t>at LEHET választani a 10.A és a 10.C osztályban!</a:t>
            </a:r>
          </a:p>
          <a:p>
            <a:pPr eaLnBrk="1" hangingPunct="1"/>
            <a:r>
              <a:rPr lang="hu-HU" sz="2000" dirty="0"/>
              <a:t>Általában minden tantárgyból </a:t>
            </a:r>
            <a:r>
              <a:rPr lang="hu-HU" sz="2000" b="1" dirty="0"/>
              <a:t>+ 2 órát jelent</a:t>
            </a:r>
            <a:r>
              <a:rPr lang="hu-HU" sz="2000" dirty="0"/>
              <a:t> hetente!</a:t>
            </a:r>
            <a:endParaRPr lang="hu-HU" sz="1400" dirty="0"/>
          </a:p>
          <a:p>
            <a:pPr lvl="1" eaLnBrk="1" hangingPunct="1"/>
            <a:r>
              <a:rPr lang="hu-HU" sz="1800" u="sng" dirty="0"/>
              <a:t>matematika</a:t>
            </a:r>
            <a:r>
              <a:rPr lang="hu-HU" sz="1800" dirty="0"/>
              <a:t>: 11. évfolyamon heti 3+2 = 5 óra</a:t>
            </a:r>
          </a:p>
          <a:p>
            <a:pPr lvl="1" eaLnBrk="1" hangingPunct="1"/>
            <a:r>
              <a:rPr lang="hu-HU" sz="1800" u="sng" dirty="0"/>
              <a:t>magyar nyelv és irodalom</a:t>
            </a:r>
            <a:r>
              <a:rPr lang="hu-HU" sz="1800" dirty="0"/>
              <a:t>: 11. évfolyamon heti 4+2 = 6 óra</a:t>
            </a:r>
          </a:p>
          <a:p>
            <a:pPr lvl="1" eaLnBrk="1" hangingPunct="1"/>
            <a:r>
              <a:rPr lang="hu-HU" sz="1800" u="sng" dirty="0"/>
              <a:t>biológia</a:t>
            </a:r>
            <a:r>
              <a:rPr lang="hu-HU" sz="1800" dirty="0"/>
              <a:t>: 11. évfolyamon heti 2+</a:t>
            </a:r>
            <a:r>
              <a:rPr lang="hu-HU" sz="1800" dirty="0" err="1"/>
              <a:t>2</a:t>
            </a:r>
            <a:r>
              <a:rPr lang="hu-HU" sz="1800" dirty="0"/>
              <a:t> = 4 óra</a:t>
            </a:r>
          </a:p>
          <a:p>
            <a:pPr lvl="1" eaLnBrk="1" hangingPunct="1"/>
            <a:r>
              <a:rPr lang="hu-HU" sz="1800" u="sng" dirty="0"/>
              <a:t>történelem</a:t>
            </a:r>
            <a:r>
              <a:rPr lang="hu-HU" sz="1800" dirty="0"/>
              <a:t>: 11. évfolyamon heti 3+2 = 5 óra</a:t>
            </a:r>
          </a:p>
          <a:p>
            <a:pPr lvl="1" eaLnBrk="1" hangingPunct="1"/>
            <a:r>
              <a:rPr lang="hu-HU" sz="1800" u="sng" dirty="0"/>
              <a:t>fizika</a:t>
            </a:r>
            <a:r>
              <a:rPr lang="hu-HU" sz="1800" dirty="0"/>
              <a:t>: 11. évfolyamon heti 2+</a:t>
            </a:r>
            <a:r>
              <a:rPr lang="hu-HU" sz="1800" dirty="0" err="1"/>
              <a:t>2</a:t>
            </a:r>
            <a:r>
              <a:rPr lang="hu-HU" sz="1800" dirty="0"/>
              <a:t> = 4 óra</a:t>
            </a:r>
          </a:p>
          <a:p>
            <a:pPr lvl="1" eaLnBrk="1" hangingPunct="1"/>
            <a:r>
              <a:rPr lang="hu-HU" sz="1800" u="sng" dirty="0"/>
              <a:t>kémia</a:t>
            </a:r>
            <a:r>
              <a:rPr lang="hu-HU" sz="1800" dirty="0"/>
              <a:t>: 11. évfolyamon heti 0+2 = </a:t>
            </a:r>
            <a:r>
              <a:rPr lang="hu-HU" sz="1800" dirty="0" err="1"/>
              <a:t>2</a:t>
            </a:r>
            <a:r>
              <a:rPr lang="hu-HU" sz="1800" dirty="0"/>
              <a:t> óra</a:t>
            </a:r>
          </a:p>
          <a:p>
            <a:pPr eaLnBrk="1" hangingPunct="1"/>
            <a:r>
              <a:rPr lang="hu-HU" sz="2000" dirty="0"/>
              <a:t>Az emelt és középszint képzése külön válik </a:t>
            </a:r>
            <a:r>
              <a:rPr lang="hu-HU" sz="1200" dirty="0"/>
              <a:t>(kivéve a biológia)</a:t>
            </a:r>
          </a:p>
        </p:txBody>
      </p:sp>
      <p:sp>
        <p:nvSpPr>
          <p:cNvPr id="4" name="Robbanás 2 3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5" name="Szövegdoboz 4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</p:spTree>
  </p:cSld>
  <p:clrMapOvr>
    <a:masterClrMapping/>
  </p:clrMapOvr>
  <p:transition>
    <p:rand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dirty="0"/>
              <a:t>A MAXIMÁLIS óraszám </a:t>
            </a:r>
            <a:br>
              <a:rPr lang="hu-HU" dirty="0"/>
            </a:br>
            <a:r>
              <a:rPr lang="hu-HU" dirty="0"/>
              <a:t>alakulása 11. és 12.-ben</a:t>
            </a:r>
          </a:p>
        </p:txBody>
      </p:sp>
      <p:sp>
        <p:nvSpPr>
          <p:cNvPr id="4" name="Robbanás 2 3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5" name="Szövegdoboz 4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  <p:graphicFrame>
        <p:nvGraphicFramePr>
          <p:cNvPr id="3" name="Tartalom helye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7112737"/>
              </p:ext>
            </p:extLst>
          </p:nvPr>
        </p:nvGraphicFramePr>
        <p:xfrm>
          <a:off x="457200" y="2154238"/>
          <a:ext cx="8229600" cy="3840480"/>
        </p:xfrm>
        <a:graphic>
          <a:graphicData uri="http://schemas.openxmlformats.org/drawingml/2006/table">
            <a:tbl>
              <a:tblPr firstRow="1" firstCol="1" bandRow="1">
                <a:tableStyleId>{284E427A-3D55-4303-BF80-6455036E1DE7}</a:tableStyleId>
              </a:tblPr>
              <a:tblGrid>
                <a:gridCol w="3187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0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Osztály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Összes óra 11.-ben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Összes óra 12.-ben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hu-HU" dirty="0"/>
                        <a:t>Matematika tagozat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>
                          <a:solidFill>
                            <a:srgbClr val="FF0000"/>
                          </a:solidFill>
                        </a:rPr>
                        <a:t>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>
                          <a:solidFill>
                            <a:srgbClr val="FF0000"/>
                          </a:solidFill>
                        </a:rPr>
                        <a:t>35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hu-HU" dirty="0"/>
                        <a:t>Német nemzetiségi tagozat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>
                          <a:solidFill>
                            <a:srgbClr val="FF0000"/>
                          </a:solidFill>
                        </a:rPr>
                        <a:t>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>
                          <a:solidFill>
                            <a:srgbClr val="FF0000"/>
                          </a:solidFill>
                        </a:rPr>
                        <a:t>36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hu-HU" dirty="0"/>
                        <a:t>Informatika tagozat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>
                          <a:solidFill>
                            <a:srgbClr val="FF0000"/>
                          </a:solidFill>
                        </a:rPr>
                        <a:t>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>
                          <a:solidFill>
                            <a:srgbClr val="FF0000"/>
                          </a:solidFill>
                        </a:rPr>
                        <a:t>35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hu-HU" dirty="0"/>
                        <a:t>Kiemelt angol nyelvi képzés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>
                          <a:solidFill>
                            <a:srgbClr val="FF0000"/>
                          </a:solidFill>
                        </a:rPr>
                        <a:t>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>
                          <a:solidFill>
                            <a:srgbClr val="FF0000"/>
                          </a:solidFill>
                        </a:rPr>
                        <a:t>35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hu-HU" dirty="0"/>
                        <a:t>Arany János Tehetséggondozó Program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>
                          <a:solidFill>
                            <a:srgbClr val="FF0000"/>
                          </a:solidFill>
                        </a:rPr>
                        <a:t>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>
                          <a:solidFill>
                            <a:srgbClr val="FF0000"/>
                          </a:solidFill>
                        </a:rPr>
                        <a:t>35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2192619"/>
      </p:ext>
    </p:extLst>
  </p:cSld>
  <p:clrMapOvr>
    <a:masterClrMapping/>
  </p:clrMapOvr>
  <p:transition>
    <p:rand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/>
              <a:t>Az emelt szintű képzés jelentkezési rendje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74838"/>
            <a:ext cx="8229600" cy="321766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b="1" dirty="0"/>
              <a:t>2017. február 27. (hétfő)</a:t>
            </a:r>
            <a:endParaRPr lang="hu-HU" dirty="0"/>
          </a:p>
          <a:p>
            <a:pPr marL="522288" lvl="1" indent="14288" eaLnBrk="1" hangingPunct="1">
              <a:lnSpc>
                <a:spcPct val="90000"/>
              </a:lnSpc>
              <a:buFontTx/>
              <a:buNone/>
            </a:pPr>
            <a:r>
              <a:rPr lang="hu-HU" i="1" dirty="0"/>
              <a:t>osztálylista, melyen jelölni kell mindenkinek, hogy mit szeretne</a:t>
            </a:r>
          </a:p>
          <a:p>
            <a:pPr eaLnBrk="1" hangingPunct="1">
              <a:lnSpc>
                <a:spcPct val="90000"/>
              </a:lnSpc>
              <a:spcBef>
                <a:spcPts val="2400"/>
              </a:spcBef>
            </a:pPr>
            <a:r>
              <a:rPr lang="hu-HU" b="1" dirty="0"/>
              <a:t>2017. március 20. (hétfő)</a:t>
            </a:r>
            <a:endParaRPr lang="hu-HU" dirty="0"/>
          </a:p>
          <a:p>
            <a:pPr marL="522288" lvl="1" indent="0" eaLnBrk="1" hangingPunct="1">
              <a:lnSpc>
                <a:spcPct val="90000"/>
              </a:lnSpc>
              <a:buNone/>
            </a:pPr>
            <a:r>
              <a:rPr lang="hu-HU" i="1" dirty="0"/>
              <a:t>az induló csoportok és a várhatóan a csoportokban tanító tanárok ismeretében a jelentkezések megerősítése esetleges, módosítása</a:t>
            </a:r>
          </a:p>
          <a:p>
            <a:pPr eaLnBrk="1" hangingPunct="1">
              <a:lnSpc>
                <a:spcPct val="90000"/>
              </a:lnSpc>
              <a:spcBef>
                <a:spcPts val="2400"/>
              </a:spcBef>
            </a:pPr>
            <a:r>
              <a:rPr lang="hu-HU" b="1" dirty="0"/>
              <a:t>2017. május 19. (péntek)</a:t>
            </a:r>
          </a:p>
          <a:p>
            <a:pPr marL="522288" lvl="1" indent="14288" eaLnBrk="1" hangingPunct="1">
              <a:lnSpc>
                <a:spcPct val="90000"/>
              </a:lnSpc>
              <a:buFontTx/>
              <a:buNone/>
            </a:pPr>
            <a:r>
              <a:rPr lang="hu-HU" i="1" dirty="0"/>
              <a:t>a végleges, szülő által aláírt jelentkezési kérelem beadása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417513" y="5232893"/>
            <a:ext cx="8251825" cy="62865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hu-HU" sz="2400" b="1" dirty="0">
                <a:solidFill>
                  <a:srgbClr val="FFCC00"/>
                </a:solidFill>
              </a:rPr>
              <a:t>Módosításra a későbbiekben NINCS lehetőség!</a:t>
            </a:r>
            <a:endParaRPr lang="hu-HU" sz="2400" b="1" dirty="0">
              <a:solidFill>
                <a:srgbClr val="FFCC00"/>
              </a:solidFill>
              <a:sym typeface="Symbol" pitchFamily="18" charset="2"/>
            </a:endParaRPr>
          </a:p>
        </p:txBody>
      </p:sp>
      <p:sp>
        <p:nvSpPr>
          <p:cNvPr id="5" name="Robbanás 2 4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6" name="Szövegdoboz 5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10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10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10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  <p:bldP spid="1536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/>
              <a:t>Az emelt szintű képzés a két utolsó évben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3613150"/>
          </a:xfrm>
        </p:spPr>
        <p:txBody>
          <a:bodyPr/>
          <a:lstStyle/>
          <a:p>
            <a:pPr eaLnBrk="1" hangingPunct="1"/>
            <a:r>
              <a:rPr lang="hu-HU" dirty="0"/>
              <a:t>A számonkérés szempontjából </a:t>
            </a:r>
            <a:r>
              <a:rPr lang="hu-HU" b="1" dirty="0"/>
              <a:t>ugyanúgy kezelendő, mint a kötelező képzések, tantárgyak</a:t>
            </a:r>
            <a:r>
              <a:rPr lang="hu-HU" dirty="0"/>
              <a:t>.</a:t>
            </a:r>
          </a:p>
          <a:p>
            <a:pPr eaLnBrk="1" hangingPunct="1"/>
            <a:r>
              <a:rPr lang="hu-HU" dirty="0"/>
              <a:t>Évközben módosítási, </a:t>
            </a:r>
            <a:r>
              <a:rPr lang="hu-HU" b="1" dirty="0"/>
              <a:t>leadási lehetőség csak külön igazgatói engedéllyel félévkor</a:t>
            </a:r>
            <a:r>
              <a:rPr lang="hu-HU" dirty="0"/>
              <a:t>!</a:t>
            </a:r>
          </a:p>
          <a:p>
            <a:pPr eaLnBrk="1" hangingPunct="1"/>
            <a:r>
              <a:rPr lang="hu-HU" u="sng" dirty="0"/>
              <a:t>11. év végi lehetőség</a:t>
            </a:r>
            <a:r>
              <a:rPr lang="hu-HU" dirty="0"/>
              <a:t>:</a:t>
            </a:r>
          </a:p>
          <a:p>
            <a:pPr marL="522288" lvl="1" indent="14288" eaLnBrk="1" hangingPunct="1">
              <a:buFontTx/>
              <a:buNone/>
            </a:pPr>
            <a:r>
              <a:rPr lang="hu-HU" b="1" dirty="0"/>
              <a:t>2018. május 20</a:t>
            </a:r>
            <a:r>
              <a:rPr lang="hu-HU" dirty="0"/>
              <a:t>-ig: az iskola igazgatójához kérelemmel lehet fordulni </a:t>
            </a:r>
          </a:p>
          <a:p>
            <a:pPr lvl="2" eaLnBrk="1" hangingPunct="1"/>
            <a:r>
              <a:rPr lang="hu-HU" dirty="0"/>
              <a:t>a leadásról vagy </a:t>
            </a:r>
          </a:p>
          <a:p>
            <a:pPr lvl="2" eaLnBrk="1" hangingPunct="1"/>
            <a:r>
              <a:rPr lang="hu-HU" dirty="0"/>
              <a:t>a tantárgyváltásról (különbözeti vizsga!)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446088" y="5729288"/>
            <a:ext cx="8251825" cy="100647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hu-HU" sz="2400" b="1">
                <a:solidFill>
                  <a:srgbClr val="FFCC00"/>
                </a:solidFill>
              </a:rPr>
              <a:t>emelt szintű képzés </a:t>
            </a:r>
            <a:r>
              <a:rPr lang="hu-HU" sz="2400" b="1">
                <a:solidFill>
                  <a:srgbClr val="FFCC00"/>
                </a:solidFill>
                <a:sym typeface="Symbol" pitchFamily="18" charset="2"/>
              </a:rPr>
              <a:t> kötelező emelt szintű érettségi</a:t>
            </a:r>
          </a:p>
        </p:txBody>
      </p:sp>
      <p:sp>
        <p:nvSpPr>
          <p:cNvPr id="5" name="Robbanás 2 4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6" name="Szövegdoboz 5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build="p">
        <p:tmplLst>
          <p:tmpl lvl="1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945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945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945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945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945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638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dirty="0"/>
              <a:t>A 11-12. évfolyam újdonsága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15766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hu-HU" b="1" dirty="0">
                <a:solidFill>
                  <a:srgbClr val="FF0000"/>
                </a:solidFill>
              </a:rPr>
              <a:t>Az A és C osztályokban a 11. évfolyamon</a:t>
            </a:r>
          </a:p>
          <a:p>
            <a:pPr marL="528638" eaLnBrk="1" hangingPunct="1"/>
            <a:r>
              <a:rPr lang="hu-HU" dirty="0"/>
              <a:t>előrehozott érettségi vizsgát tehet a diák az első idegen nyelvből, ha </a:t>
            </a:r>
          </a:p>
          <a:p>
            <a:pPr marL="928688" lvl="1" eaLnBrk="1" hangingPunct="1"/>
            <a:r>
              <a:rPr lang="hu-HU" b="1" dirty="0"/>
              <a:t>felsőfokú C típusú nyelvvizsgá</a:t>
            </a:r>
            <a:r>
              <a:rPr lang="hu-HU" dirty="0"/>
              <a:t>val rendelkezik és</a:t>
            </a:r>
          </a:p>
          <a:p>
            <a:pPr marL="928688" lvl="1" eaLnBrk="1" hangingPunct="1"/>
            <a:r>
              <a:rPr lang="hu-HU" dirty="0"/>
              <a:t>a 11. évfolyamon, április 15. és április 30. között eredményes osztályozó vizsgát tesz a 11. évfolyam és a 12. évfolyam tananyagából (Az osztályozó vizsgára bocsátás feltétele a felsőfokú C típusú nyelvvizsga bizonyítvány bemutatása.)</a:t>
            </a:r>
          </a:p>
          <a:p>
            <a:pPr marL="928688" lvl="1" eaLnBrk="1" hangingPunct="1"/>
            <a:endParaRPr lang="hu-HU" dirty="0"/>
          </a:p>
          <a:p>
            <a:pPr marL="642938" lvl="1" indent="0" eaLnBrk="1" hangingPunct="1">
              <a:buNone/>
            </a:pPr>
            <a:r>
              <a:rPr lang="hu-HU" dirty="0"/>
              <a:t>Az eredményes osztályozó vizsgák után felmentést kap a tanórák látogatása alól.</a:t>
            </a:r>
          </a:p>
        </p:txBody>
      </p:sp>
    </p:spTree>
    <p:extLst>
      <p:ext uri="{BB962C8B-B14F-4D97-AF65-F5344CB8AC3E}">
        <p14:creationId xmlns:p14="http://schemas.microsoft.com/office/powerpoint/2010/main" val="1255453624"/>
      </p:ext>
    </p:extLst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dirty="0"/>
              <a:t>Pontszámítási rendszer </a:t>
            </a:r>
            <a:r>
              <a:rPr lang="hu-HU" dirty="0">
                <a:solidFill>
                  <a:schemeClr val="tx1"/>
                </a:solidFill>
              </a:rPr>
              <a:t>(2017.02.22)</a:t>
            </a:r>
          </a:p>
        </p:txBody>
      </p:sp>
      <p:sp>
        <p:nvSpPr>
          <p:cNvPr id="6167" name="Text Box 23"/>
          <p:cNvSpPr txBox="1">
            <a:spLocks noChangeArrowheads="1"/>
          </p:cNvSpPr>
          <p:nvPr/>
        </p:nvSpPr>
        <p:spPr bwMode="auto">
          <a:xfrm>
            <a:off x="395288" y="1960563"/>
            <a:ext cx="2592387" cy="4064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2000" b="1"/>
              <a:t>Tanulmányi pontok</a:t>
            </a:r>
          </a:p>
        </p:txBody>
      </p:sp>
      <p:sp>
        <p:nvSpPr>
          <p:cNvPr id="6168" name="Text Box 24"/>
          <p:cNvSpPr txBox="1">
            <a:spLocks noChangeArrowheads="1"/>
          </p:cNvSpPr>
          <p:nvPr/>
        </p:nvSpPr>
        <p:spPr bwMode="auto">
          <a:xfrm>
            <a:off x="3276600" y="1960563"/>
            <a:ext cx="2592388" cy="4064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2000" b="1" dirty="0"/>
              <a:t>Érettségi pontok</a:t>
            </a:r>
          </a:p>
        </p:txBody>
      </p:sp>
      <p:sp>
        <p:nvSpPr>
          <p:cNvPr id="6169" name="Text Box 25"/>
          <p:cNvSpPr txBox="1">
            <a:spLocks noChangeArrowheads="1"/>
          </p:cNvSpPr>
          <p:nvPr/>
        </p:nvSpPr>
        <p:spPr bwMode="auto">
          <a:xfrm>
            <a:off x="6227763" y="1960563"/>
            <a:ext cx="2592387" cy="4064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2000" b="1" dirty="0"/>
              <a:t>Többletpontok</a:t>
            </a:r>
          </a:p>
        </p:txBody>
      </p:sp>
      <p:sp>
        <p:nvSpPr>
          <p:cNvPr id="6170" name="Text Box 26"/>
          <p:cNvSpPr txBox="1">
            <a:spLocks noChangeArrowheads="1"/>
          </p:cNvSpPr>
          <p:nvPr/>
        </p:nvSpPr>
        <p:spPr bwMode="auto">
          <a:xfrm>
            <a:off x="395288" y="2463800"/>
            <a:ext cx="2592387" cy="376238"/>
          </a:xfrm>
          <a:prstGeom prst="rect">
            <a:avLst/>
          </a:prstGeom>
          <a:solidFill>
            <a:srgbClr val="CC99FF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Összesen: 200 pont</a:t>
            </a:r>
          </a:p>
        </p:txBody>
      </p:sp>
      <p:sp>
        <p:nvSpPr>
          <p:cNvPr id="6171" name="Text Box 27"/>
          <p:cNvSpPr txBox="1">
            <a:spLocks noChangeArrowheads="1"/>
          </p:cNvSpPr>
          <p:nvPr/>
        </p:nvSpPr>
        <p:spPr bwMode="auto">
          <a:xfrm>
            <a:off x="3276600" y="2463800"/>
            <a:ext cx="2592388" cy="376238"/>
          </a:xfrm>
          <a:prstGeom prst="rect">
            <a:avLst/>
          </a:prstGeom>
          <a:solidFill>
            <a:srgbClr val="CC99FF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 dirty="0"/>
              <a:t>Összesen: 200 pont</a:t>
            </a:r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6227763" y="2463800"/>
            <a:ext cx="2592387" cy="376238"/>
          </a:xfrm>
          <a:prstGeom prst="rect">
            <a:avLst/>
          </a:prstGeom>
          <a:solidFill>
            <a:srgbClr val="CC99FF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 dirty="0"/>
              <a:t>Összesen: 100 pont</a:t>
            </a:r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468313" y="3128963"/>
            <a:ext cx="2447925" cy="3733800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AutoNum type="alphaUcPeriod"/>
            </a:pPr>
            <a:r>
              <a:rPr lang="hu-HU" sz="1400" b="1" dirty="0">
                <a:latin typeface="Times New Roman" pitchFamily="18" charset="0"/>
              </a:rPr>
              <a:t> Középiskolai eredmények</a:t>
            </a:r>
          </a:p>
          <a:p>
            <a:pPr>
              <a:spcBef>
                <a:spcPct val="50000"/>
              </a:spcBef>
            </a:pPr>
            <a:r>
              <a:rPr lang="hu-HU" sz="1400" dirty="0">
                <a:latin typeface="Times New Roman" pitchFamily="18" charset="0"/>
              </a:rPr>
              <a:t>1.</a:t>
            </a:r>
            <a:r>
              <a:rPr lang="hu-HU" sz="1400" b="1" dirty="0">
                <a:latin typeface="Times New Roman" pitchFamily="18" charset="0"/>
              </a:rPr>
              <a:t> </a:t>
            </a:r>
            <a:r>
              <a:rPr lang="hu-HU" sz="1400" dirty="0">
                <a:latin typeface="Times New Roman" pitchFamily="18" charset="0"/>
              </a:rPr>
              <a:t>magyar nyelv- és irodalom</a:t>
            </a:r>
            <a:br>
              <a:rPr lang="hu-HU" sz="1400" dirty="0">
                <a:latin typeface="Times New Roman" pitchFamily="18" charset="0"/>
              </a:rPr>
            </a:br>
            <a:r>
              <a:rPr lang="hu-HU" sz="1400" dirty="0">
                <a:latin typeface="Times New Roman" pitchFamily="18" charset="0"/>
              </a:rPr>
              <a:t>2. matematika</a:t>
            </a:r>
            <a:br>
              <a:rPr lang="hu-HU" sz="1400" dirty="0">
                <a:latin typeface="Times New Roman" pitchFamily="18" charset="0"/>
              </a:rPr>
            </a:br>
            <a:r>
              <a:rPr lang="hu-HU" sz="1400" dirty="0">
                <a:latin typeface="Times New Roman" pitchFamily="18" charset="0"/>
              </a:rPr>
              <a:t>3. történelem</a:t>
            </a:r>
            <a:br>
              <a:rPr lang="hu-HU" sz="1400" dirty="0">
                <a:latin typeface="Times New Roman" pitchFamily="18" charset="0"/>
              </a:rPr>
            </a:br>
            <a:r>
              <a:rPr lang="hu-HU" sz="1400" dirty="0">
                <a:latin typeface="Times New Roman" pitchFamily="18" charset="0"/>
              </a:rPr>
              <a:t>4. idegen nyelv</a:t>
            </a:r>
            <a:br>
              <a:rPr lang="hu-HU" sz="1400" dirty="0">
                <a:latin typeface="Times New Roman" pitchFamily="18" charset="0"/>
              </a:rPr>
            </a:br>
            <a:r>
              <a:rPr lang="hu-HU" sz="1400" dirty="0">
                <a:latin typeface="Times New Roman" pitchFamily="18" charset="0"/>
              </a:rPr>
              <a:t>5. választott</a:t>
            </a:r>
            <a:r>
              <a:rPr lang="hu-HU" sz="1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hu-HU" sz="1400" b="1" dirty="0" err="1">
                <a:solidFill>
                  <a:srgbClr val="FF0000"/>
                </a:solidFill>
                <a:latin typeface="Times New Roman" pitchFamily="18" charset="0"/>
              </a:rPr>
              <a:t>természettudo-mányos</a:t>
            </a:r>
            <a:r>
              <a:rPr lang="hu-HU" sz="1400" dirty="0">
                <a:latin typeface="Times New Roman" pitchFamily="18" charset="0"/>
              </a:rPr>
              <a:t> tárgy eredményének kétszerese.</a:t>
            </a:r>
          </a:p>
          <a:p>
            <a:pPr>
              <a:spcBef>
                <a:spcPct val="20000"/>
              </a:spcBef>
              <a:spcAft>
                <a:spcPct val="30000"/>
              </a:spcAft>
            </a:pPr>
            <a:r>
              <a:rPr lang="hu-HU" sz="1400" b="1" dirty="0">
                <a:latin typeface="Times New Roman" pitchFamily="18" charset="0"/>
              </a:rPr>
              <a:t>Összesen </a:t>
            </a:r>
            <a:r>
              <a:rPr lang="hu-HU" sz="1400" b="1" dirty="0" err="1">
                <a:latin typeface="Times New Roman" pitchFamily="18" charset="0"/>
              </a:rPr>
              <a:t>max</a:t>
            </a:r>
            <a:r>
              <a:rPr lang="hu-HU" sz="1400" b="1" dirty="0">
                <a:latin typeface="Times New Roman" pitchFamily="18" charset="0"/>
              </a:rPr>
              <a:t>: 100 pont</a:t>
            </a:r>
          </a:p>
          <a:p>
            <a:pPr>
              <a:spcBef>
                <a:spcPct val="30000"/>
              </a:spcBef>
              <a:spcAft>
                <a:spcPct val="30000"/>
              </a:spcAft>
            </a:pPr>
            <a:r>
              <a:rPr lang="hu-HU" sz="1400" b="1" dirty="0">
                <a:latin typeface="Times New Roman" pitchFamily="18" charset="0"/>
              </a:rPr>
              <a:t>B. Érettségi bizonyítvány</a:t>
            </a:r>
            <a:r>
              <a:rPr lang="hu-HU" sz="1400" dirty="0">
                <a:latin typeface="Times New Roman" pitchFamily="18" charset="0"/>
              </a:rPr>
              <a:t>ban szereplő 4 kötelező és egy </a:t>
            </a:r>
            <a:r>
              <a:rPr lang="hu-HU" sz="1400" b="1" dirty="0">
                <a:solidFill>
                  <a:srgbClr val="FF0000"/>
                </a:solidFill>
                <a:latin typeface="Times New Roman" pitchFamily="18" charset="0"/>
              </a:rPr>
              <a:t>szabadon választott tárgy </a:t>
            </a:r>
            <a:r>
              <a:rPr lang="hu-HU" sz="1400" dirty="0">
                <a:latin typeface="Times New Roman" pitchFamily="18" charset="0"/>
              </a:rPr>
              <a:t>százalékos eredményének átlaga.</a:t>
            </a:r>
          </a:p>
          <a:p>
            <a:pPr>
              <a:spcBef>
                <a:spcPct val="30000"/>
              </a:spcBef>
            </a:pPr>
            <a:r>
              <a:rPr lang="hu-HU" sz="1400" b="1" dirty="0">
                <a:latin typeface="Times New Roman" pitchFamily="18" charset="0"/>
              </a:rPr>
              <a:t>Összesen </a:t>
            </a:r>
            <a:r>
              <a:rPr lang="hu-HU" sz="1400" b="1" dirty="0" err="1">
                <a:latin typeface="Times New Roman" pitchFamily="18" charset="0"/>
              </a:rPr>
              <a:t>max</a:t>
            </a:r>
            <a:r>
              <a:rPr lang="hu-HU" sz="1400" b="1" dirty="0">
                <a:latin typeface="Times New Roman" pitchFamily="18" charset="0"/>
              </a:rPr>
              <a:t>: 100 pont</a:t>
            </a:r>
          </a:p>
        </p:txBody>
      </p:sp>
      <p:sp>
        <p:nvSpPr>
          <p:cNvPr id="6174" name="Text Box 30"/>
          <p:cNvSpPr txBox="1">
            <a:spLocks noChangeArrowheads="1"/>
          </p:cNvSpPr>
          <p:nvPr/>
        </p:nvSpPr>
        <p:spPr bwMode="auto">
          <a:xfrm>
            <a:off x="3348038" y="3128963"/>
            <a:ext cx="2519362" cy="1474787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1400" b="1" dirty="0">
                <a:latin typeface="Times New Roman" pitchFamily="18" charset="0"/>
              </a:rPr>
              <a:t>A felsőoktatási intézmény által előírt kettő érettségi tárgy százalékos eredményének összege.</a:t>
            </a:r>
            <a:endParaRPr lang="hu-HU" sz="1400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hu-HU" sz="1400" b="1" dirty="0">
                <a:latin typeface="Times New Roman" pitchFamily="18" charset="0"/>
              </a:rPr>
              <a:t>Összesen </a:t>
            </a:r>
            <a:r>
              <a:rPr lang="hu-HU" sz="1400" b="1" dirty="0" err="1">
                <a:latin typeface="Times New Roman" pitchFamily="18" charset="0"/>
              </a:rPr>
              <a:t>max</a:t>
            </a:r>
            <a:r>
              <a:rPr lang="hu-HU" sz="1400" b="1" dirty="0">
                <a:latin typeface="Times New Roman" pitchFamily="18" charset="0"/>
              </a:rPr>
              <a:t>: 100-100 pont</a:t>
            </a:r>
            <a:br>
              <a:rPr lang="hu-HU" sz="1400" b="1" dirty="0">
                <a:latin typeface="Times New Roman" pitchFamily="18" charset="0"/>
              </a:rPr>
            </a:br>
            <a:endParaRPr lang="hu-HU" sz="1400" b="1" dirty="0">
              <a:latin typeface="Times New Roman" pitchFamily="18" charset="0"/>
            </a:endParaRPr>
          </a:p>
        </p:txBody>
      </p: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6227763" y="3128963"/>
            <a:ext cx="2519362" cy="2678112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1400" b="1" dirty="0">
                <a:latin typeface="Times New Roman" pitchFamily="18" charset="0"/>
                <a:cs typeface="Times New Roman" pitchFamily="18" charset="0"/>
              </a:rPr>
              <a:t>1. Legfeljebb 2 emelt szintű érettségiért 50-50 pont.</a:t>
            </a:r>
          </a:p>
          <a:p>
            <a:pPr>
              <a:spcBef>
                <a:spcPct val="50000"/>
              </a:spcBef>
            </a:pPr>
            <a:r>
              <a:rPr lang="hu-HU" sz="1400" b="1" dirty="0">
                <a:latin typeface="Times New Roman" pitchFamily="18" charset="0"/>
                <a:cs typeface="Times New Roman" pitchFamily="18" charset="0"/>
              </a:rPr>
              <a:t>2. Nyelvvizsgaért (</a:t>
            </a:r>
            <a:r>
              <a:rPr lang="hu-HU" sz="1400" b="1" dirty="0" err="1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hu-HU" sz="1400" b="1" dirty="0">
                <a:latin typeface="Times New Roman" pitchFamily="18" charset="0"/>
                <a:cs typeface="Times New Roman" pitchFamily="18" charset="0"/>
              </a:rPr>
              <a:t>.: 40 p)</a:t>
            </a:r>
            <a:br>
              <a:rPr lang="hu-HU" sz="1400" b="1" dirty="0">
                <a:latin typeface="Times New Roman" pitchFamily="18" charset="0"/>
              </a:rPr>
            </a:br>
            <a:r>
              <a:rPr lang="hu-HU" sz="1400" u="sng" dirty="0">
                <a:latin typeface="Times New Roman" pitchFamily="18" charset="0"/>
                <a:cs typeface="Times New Roman" pitchFamily="18" charset="0"/>
              </a:rPr>
              <a:t>középfokú</a:t>
            </a:r>
            <a:r>
              <a:rPr lang="hu-HU" sz="1400" dirty="0">
                <a:latin typeface="Times New Roman" pitchFamily="18" charset="0"/>
                <a:cs typeface="Times New Roman" pitchFamily="18" charset="0"/>
              </a:rPr>
              <a:t>: 	28 pont</a:t>
            </a:r>
            <a:br>
              <a:rPr lang="hu-HU" sz="1400" dirty="0">
                <a:latin typeface="Times New Roman" pitchFamily="18" charset="0"/>
              </a:rPr>
            </a:br>
            <a:r>
              <a:rPr lang="hu-HU" sz="1400" u="sng" dirty="0">
                <a:latin typeface="Times New Roman" pitchFamily="18" charset="0"/>
                <a:cs typeface="Times New Roman" pitchFamily="18" charset="0"/>
              </a:rPr>
              <a:t>felsőfokú</a:t>
            </a:r>
            <a:r>
              <a:rPr lang="hu-HU" sz="1400" dirty="0">
                <a:latin typeface="Times New Roman" pitchFamily="18" charset="0"/>
                <a:cs typeface="Times New Roman" pitchFamily="18" charset="0"/>
              </a:rPr>
              <a:t>: 	40 pont</a:t>
            </a:r>
            <a:endParaRPr lang="hu-HU" sz="1400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hu-HU" sz="1400" b="1" dirty="0">
                <a:latin typeface="Times New Roman" pitchFamily="18" charset="0"/>
              </a:rPr>
              <a:t>3., OKTV eredményért:</a:t>
            </a:r>
          </a:p>
          <a:p>
            <a:pPr>
              <a:spcBef>
                <a:spcPct val="50000"/>
              </a:spcBef>
            </a:pPr>
            <a:r>
              <a:rPr lang="hu-HU" sz="1400" dirty="0">
                <a:latin typeface="Times New Roman" pitchFamily="18" charset="0"/>
              </a:rPr>
              <a:t>1-10. hely: 	100 pont</a:t>
            </a:r>
            <a:br>
              <a:rPr lang="hu-HU" sz="1400" dirty="0">
                <a:latin typeface="Times New Roman" pitchFamily="18" charset="0"/>
              </a:rPr>
            </a:br>
            <a:r>
              <a:rPr lang="hu-HU" sz="1400" dirty="0">
                <a:latin typeface="Times New Roman" pitchFamily="18" charset="0"/>
              </a:rPr>
              <a:t>11-20. hely:	50 pont</a:t>
            </a:r>
            <a:br>
              <a:rPr lang="hu-HU" sz="1400" dirty="0">
                <a:latin typeface="Times New Roman" pitchFamily="18" charset="0"/>
              </a:rPr>
            </a:br>
            <a:r>
              <a:rPr lang="hu-HU" sz="1400" dirty="0">
                <a:latin typeface="Times New Roman" pitchFamily="18" charset="0"/>
              </a:rPr>
              <a:t>21-30. hely:	25 pont</a:t>
            </a:r>
          </a:p>
          <a:p>
            <a:pPr>
              <a:spcBef>
                <a:spcPct val="50000"/>
              </a:spcBef>
            </a:pPr>
            <a:r>
              <a:rPr lang="hu-HU" sz="1400" b="1" dirty="0">
                <a:latin typeface="Times New Roman" pitchFamily="18" charset="0"/>
              </a:rPr>
              <a:t>Összesen </a:t>
            </a:r>
            <a:r>
              <a:rPr lang="hu-HU" sz="1400" b="1" dirty="0" err="1">
                <a:latin typeface="Times New Roman" pitchFamily="18" charset="0"/>
              </a:rPr>
              <a:t>max</a:t>
            </a:r>
            <a:r>
              <a:rPr lang="hu-HU" sz="1400" b="1" dirty="0">
                <a:latin typeface="Times New Roman" pitchFamily="18" charset="0"/>
              </a:rPr>
              <a:t>: 100 pont</a:t>
            </a:r>
          </a:p>
        </p:txBody>
      </p:sp>
      <p:sp>
        <p:nvSpPr>
          <p:cNvPr id="6176" name="Line 32"/>
          <p:cNvSpPr>
            <a:spLocks noChangeShapeType="1"/>
          </p:cNvSpPr>
          <p:nvPr/>
        </p:nvSpPr>
        <p:spPr bwMode="auto">
          <a:xfrm>
            <a:off x="2886075" y="5170488"/>
            <a:ext cx="1095375" cy="4191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6177" name="Line 33"/>
          <p:cNvSpPr>
            <a:spLocks noChangeShapeType="1"/>
          </p:cNvSpPr>
          <p:nvPr/>
        </p:nvSpPr>
        <p:spPr bwMode="auto">
          <a:xfrm>
            <a:off x="4500563" y="4635500"/>
            <a:ext cx="38100" cy="10001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6178" name="Line 34"/>
          <p:cNvSpPr>
            <a:spLocks noChangeShapeType="1"/>
          </p:cNvSpPr>
          <p:nvPr/>
        </p:nvSpPr>
        <p:spPr bwMode="auto">
          <a:xfrm flipH="1">
            <a:off x="5299075" y="5016500"/>
            <a:ext cx="904875" cy="6048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6179" name="Text Box 35"/>
          <p:cNvSpPr txBox="1">
            <a:spLocks noChangeArrowheads="1"/>
          </p:cNvSpPr>
          <p:nvPr/>
        </p:nvSpPr>
        <p:spPr bwMode="auto">
          <a:xfrm>
            <a:off x="3286125" y="5626100"/>
            <a:ext cx="2592388" cy="376238"/>
          </a:xfrm>
          <a:prstGeom prst="rect">
            <a:avLst/>
          </a:prstGeom>
          <a:solidFill>
            <a:srgbClr val="CC99FF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Maximum: 500 pont</a:t>
            </a:r>
          </a:p>
        </p:txBody>
      </p:sp>
      <p:sp>
        <p:nvSpPr>
          <p:cNvPr id="6183" name="Text Box 39"/>
          <p:cNvSpPr txBox="1">
            <a:spLocks noChangeArrowheads="1"/>
          </p:cNvSpPr>
          <p:nvPr/>
        </p:nvSpPr>
        <p:spPr bwMode="auto">
          <a:xfrm>
            <a:off x="3241675" y="6135688"/>
            <a:ext cx="5697538" cy="650875"/>
          </a:xfrm>
          <a:prstGeom prst="rect">
            <a:avLst/>
          </a:prstGeom>
          <a:solidFill>
            <a:srgbClr val="CC99FF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vagy az érettségi pontok kétszerezésével + többletpontokkal: 500 pont</a:t>
            </a:r>
          </a:p>
        </p:txBody>
      </p:sp>
      <p:sp>
        <p:nvSpPr>
          <p:cNvPr id="19" name="Robbanás 2 18"/>
          <p:cNvSpPr/>
          <p:nvPr/>
        </p:nvSpPr>
        <p:spPr bwMode="auto">
          <a:xfrm rot="1946143">
            <a:off x="-114300" y="501650"/>
            <a:ext cx="1633538" cy="1308100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20" name="Szövegdoboz 19"/>
          <p:cNvSpPr txBox="1"/>
          <p:nvPr/>
        </p:nvSpPr>
        <p:spPr bwMode="auto">
          <a:xfrm rot="21598191">
            <a:off x="60325" y="811213"/>
            <a:ext cx="1169988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  <p:sp>
        <p:nvSpPr>
          <p:cNvPr id="22" name="Text Box 18"/>
          <p:cNvSpPr txBox="1">
            <a:spLocks noChangeArrowheads="1"/>
          </p:cNvSpPr>
          <p:nvPr/>
        </p:nvSpPr>
        <p:spPr bwMode="auto">
          <a:xfrm>
            <a:off x="2445129" y="6538288"/>
            <a:ext cx="2137190" cy="338554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 anchor="ctr" anchorCtr="0">
            <a:spAutoFit/>
          </a:bodyPr>
          <a:lstStyle/>
          <a:p>
            <a:pPr algn="ctr">
              <a:lnSpc>
                <a:spcPct val="200000"/>
              </a:lnSpc>
              <a:spcBef>
                <a:spcPts val="0"/>
              </a:spcBef>
            </a:pPr>
            <a:r>
              <a:rPr lang="hu-HU" sz="1100" b="1" dirty="0">
                <a:solidFill>
                  <a:srgbClr val="FF0000"/>
                </a:solidFill>
              </a:rPr>
              <a:t>50 óra közösségi szolgálat !!!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6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6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6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6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6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6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7" grpId="0" animBg="1"/>
      <p:bldP spid="6168" grpId="0" animBg="1"/>
      <p:bldP spid="6169" grpId="0" animBg="1"/>
      <p:bldP spid="6170" grpId="0" animBg="1"/>
      <p:bldP spid="6171" grpId="0" animBg="1"/>
      <p:bldP spid="6172" grpId="0" animBg="1"/>
      <p:bldP spid="6173" grpId="0" animBg="1"/>
      <p:bldP spid="6174" grpId="0" animBg="1"/>
      <p:bldP spid="6175" grpId="0" animBg="1"/>
      <p:bldP spid="6176" grpId="0" animBg="1"/>
      <p:bldP spid="6177" grpId="0" animBg="1"/>
      <p:bldP spid="6178" grpId="0" animBg="1"/>
      <p:bldP spid="6179" grpId="0" animBg="1"/>
      <p:bldP spid="6183" grpId="0" animBg="1"/>
      <p:bldP spid="2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dirty="0"/>
              <a:t>Második idegen nyelv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15766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hu-HU" b="1" dirty="0">
                <a:solidFill>
                  <a:srgbClr val="FF0000"/>
                </a:solidFill>
              </a:rPr>
              <a:t>Minden osztályban</a:t>
            </a:r>
          </a:p>
          <a:p>
            <a:pPr marL="528638" eaLnBrk="1" hangingPunct="1"/>
            <a:r>
              <a:rPr lang="hu-HU" dirty="0"/>
              <a:t>második idegen nyelvből osztályozóvizsgát tehet a júniusi vagy augusztusi időszakban, ha </a:t>
            </a:r>
          </a:p>
          <a:p>
            <a:pPr marL="928688" lvl="1" eaLnBrk="1" hangingPunct="1"/>
            <a:r>
              <a:rPr lang="hu-HU" b="1" dirty="0"/>
              <a:t>felsőfokú C típusú nyelvvizsgá</a:t>
            </a:r>
            <a:r>
              <a:rPr lang="hu-HU" dirty="0"/>
              <a:t>val rendelkezik és</a:t>
            </a:r>
          </a:p>
          <a:p>
            <a:pPr marL="928688" lvl="1" eaLnBrk="1" hangingPunct="1"/>
            <a:r>
              <a:rPr lang="hu-HU" dirty="0"/>
              <a:t>kérelmezi az osztályozó vizsga teljesítését a hátralévő évfolyamok tananyagára</a:t>
            </a:r>
          </a:p>
          <a:p>
            <a:pPr marL="928688" lvl="1" eaLnBrk="1" hangingPunct="1"/>
            <a:endParaRPr lang="hu-HU" dirty="0"/>
          </a:p>
          <a:p>
            <a:pPr marL="642938" lvl="1" indent="0" eaLnBrk="1" hangingPunct="1">
              <a:buNone/>
            </a:pPr>
            <a:r>
              <a:rPr lang="hu-HU" dirty="0"/>
              <a:t>Az eredményes osztályozó vizsgák után felmentést kap a tanórák látogatása alól.</a:t>
            </a:r>
          </a:p>
        </p:txBody>
      </p:sp>
    </p:spTree>
    <p:extLst>
      <p:ext uri="{BB962C8B-B14F-4D97-AF65-F5344CB8AC3E}">
        <p14:creationId xmlns:p14="http://schemas.microsoft.com/office/powerpoint/2010/main" val="3544016786"/>
      </p:ext>
    </p:extLst>
  </p:cSld>
  <p:clrMapOvr>
    <a:masterClrMapping/>
  </p:clrMapOvr>
  <p:transition>
    <p:rand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3073400"/>
            <a:ext cx="7772400" cy="1470025"/>
          </a:xfrm>
        </p:spPr>
        <p:txBody>
          <a:bodyPr/>
          <a:lstStyle/>
          <a:p>
            <a:pPr eaLnBrk="1" hangingPunct="1"/>
            <a:r>
              <a:rPr lang="hu-HU"/>
              <a:t>Köszönjük a figyelmüket!</a:t>
            </a:r>
          </a:p>
        </p:txBody>
      </p:sp>
    </p:spTree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/>
              <a:t>Emelt szintű- vagy középszintű érettségi?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684712"/>
          </a:xfrm>
        </p:spPr>
        <p:txBody>
          <a:bodyPr/>
          <a:lstStyle/>
          <a:p>
            <a:pPr eaLnBrk="1" hangingPunct="1"/>
            <a:r>
              <a:rPr lang="hu-HU" dirty="0"/>
              <a:t>Van, amikor egyértelmű...</a:t>
            </a:r>
          </a:p>
          <a:p>
            <a:pPr marL="522288" lvl="1" indent="11113" eaLnBrk="1" hangingPunct="1">
              <a:buFontTx/>
              <a:buNone/>
            </a:pPr>
            <a:r>
              <a:rPr lang="hu-HU" u="sng" dirty="0"/>
              <a:t>Ha a felsőoktatási intézmény előírja</a:t>
            </a:r>
          </a:p>
          <a:p>
            <a:pPr marL="522288" lvl="1" indent="11113" eaLnBrk="1" hangingPunct="1">
              <a:buFontTx/>
              <a:buNone/>
            </a:pPr>
            <a:endParaRPr lang="hu-HU" u="sng" dirty="0"/>
          </a:p>
          <a:p>
            <a:pPr marL="522288" lvl="1" indent="11113" eaLnBrk="1" hangingPunct="1">
              <a:buFontTx/>
              <a:buNone/>
            </a:pPr>
            <a:r>
              <a:rPr lang="hu-HU" sz="1800" u="sng" dirty="0"/>
              <a:t>2019-től:</a:t>
            </a:r>
            <a:r>
              <a:rPr lang="hu-HU" sz="1800" dirty="0"/>
              <a:t> Nem ismert. </a:t>
            </a:r>
          </a:p>
          <a:p>
            <a:pPr marL="522288" lvl="1" indent="11113" eaLnBrk="1" hangingPunct="1">
              <a:buFontTx/>
              <a:buNone/>
            </a:pPr>
            <a:endParaRPr lang="hu-HU" sz="1400" dirty="0"/>
          </a:p>
          <a:p>
            <a:pPr eaLnBrk="1" hangingPunct="1"/>
            <a:r>
              <a:rPr lang="hu-HU" dirty="0"/>
              <a:t>Általában sajnos nem egyértelmű...</a:t>
            </a:r>
          </a:p>
          <a:p>
            <a:pPr lvl="2" eaLnBrk="1" hangingPunct="1"/>
            <a:r>
              <a:rPr lang="hu-HU" dirty="0"/>
              <a:t>A középszintű vizsga könnyebben teljesíthető</a:t>
            </a:r>
          </a:p>
          <a:p>
            <a:pPr lvl="2" eaLnBrk="1" hangingPunct="1"/>
            <a:r>
              <a:rPr lang="hu-HU" dirty="0"/>
              <a:t>Az emelt szintű vizsgáért jár a + 50 pont a </a:t>
            </a:r>
            <a:r>
              <a:rPr lang="hu-HU" b="1" dirty="0">
                <a:solidFill>
                  <a:srgbClr val="FF0000"/>
                </a:solidFill>
              </a:rPr>
              <a:t>legalább 45 %-os</a:t>
            </a:r>
            <a:r>
              <a:rPr lang="hu-HU" dirty="0"/>
              <a:t> eredményért (ha ebből írja elő az érettségi vizsgát a felsőoktatási intézmény). </a:t>
            </a:r>
          </a:p>
        </p:txBody>
      </p:sp>
      <p:sp>
        <p:nvSpPr>
          <p:cNvPr id="4" name="Robbanás 2 3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5" name="Szövegdoboz 4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  <p:grpSp>
        <p:nvGrpSpPr>
          <p:cNvPr id="8" name="Csoportba foglalás 7"/>
          <p:cNvGrpSpPr/>
          <p:nvPr/>
        </p:nvGrpSpPr>
        <p:grpSpPr>
          <a:xfrm>
            <a:off x="6879102" y="2236763"/>
            <a:ext cx="2067950" cy="1288442"/>
            <a:chOff x="6879102" y="2236763"/>
            <a:chExt cx="2067950" cy="1288442"/>
          </a:xfrm>
        </p:grpSpPr>
        <p:sp>
          <p:nvSpPr>
            <p:cNvPr id="7" name="Szövegdoboz 6"/>
            <p:cNvSpPr txBox="1"/>
            <p:nvPr/>
          </p:nvSpPr>
          <p:spPr>
            <a:xfrm>
              <a:off x="6879102" y="2236763"/>
              <a:ext cx="206795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dirty="0" err="1">
                  <a:hlinkClick r:id="rId2"/>
                </a:rPr>
                <a:t>www.lovassy.hu</a:t>
              </a:r>
              <a:endParaRPr lang="hu-HU" dirty="0"/>
            </a:p>
            <a:p>
              <a:endParaRPr lang="hu-HU" dirty="0"/>
            </a:p>
          </p:txBody>
        </p:sp>
        <p:pic>
          <p:nvPicPr>
            <p:cNvPr id="6" name="Kép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212989" y="2629855"/>
              <a:ext cx="1400175" cy="895350"/>
            </a:xfrm>
            <a:prstGeom prst="rect">
              <a:avLst/>
            </a:prstGeom>
          </p:spPr>
        </p:pic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1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10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10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10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65" name="Group 121"/>
          <p:cNvGraphicFramePr>
            <a:graphicFrameLocks noGrp="1"/>
          </p:cNvGraphicFramePr>
          <p:nvPr/>
        </p:nvGraphicFramePr>
        <p:xfrm>
          <a:off x="1644650" y="1323975"/>
          <a:ext cx="6527800" cy="5142240"/>
        </p:xfrm>
        <a:graphic>
          <a:graphicData uri="http://schemas.openxmlformats.org/drawingml/2006/table">
            <a:tbl>
              <a:tblPr/>
              <a:tblGrid>
                <a:gridCol w="25669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7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3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Az érettségi vizsga százaléka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Érettségi pont</a:t>
                      </a:r>
                      <a:br>
                        <a:rPr kumimoji="0" lang="hu-H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hu-H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(középszint)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Érettségi pont</a:t>
                      </a:r>
                      <a:br>
                        <a:rPr kumimoji="0" lang="hu-H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hu-H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többletponttal (emelt szint)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95-100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90-94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85-89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139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80-84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75-79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129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70-74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65-69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119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60-64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55-59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109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50-54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45-49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40-44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hu-H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hu-H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35-39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30-34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25-29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20-24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0-19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8290" name="Rectangle 98"/>
          <p:cNvSpPr>
            <a:spLocks noChangeArrowheads="1"/>
          </p:cNvSpPr>
          <p:nvPr/>
        </p:nvSpPr>
        <p:spPr bwMode="auto">
          <a:xfrm>
            <a:off x="5697538" y="1774825"/>
            <a:ext cx="2474912" cy="2759075"/>
          </a:xfrm>
          <a:prstGeom prst="rect">
            <a:avLst/>
          </a:prstGeom>
          <a:solidFill>
            <a:srgbClr val="FF00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91" name="Rectangle 99"/>
          <p:cNvSpPr>
            <a:spLocks noChangeArrowheads="1"/>
          </p:cNvSpPr>
          <p:nvPr/>
        </p:nvSpPr>
        <p:spPr bwMode="auto">
          <a:xfrm>
            <a:off x="5705475" y="4546600"/>
            <a:ext cx="2466975" cy="257175"/>
          </a:xfrm>
          <a:prstGeom prst="rect">
            <a:avLst/>
          </a:prstGeom>
          <a:solidFill>
            <a:srgbClr val="0080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95" name="Rectangle 103"/>
          <p:cNvSpPr>
            <a:spLocks noChangeArrowheads="1"/>
          </p:cNvSpPr>
          <p:nvPr/>
        </p:nvSpPr>
        <p:spPr bwMode="auto">
          <a:xfrm>
            <a:off x="4211638" y="1778000"/>
            <a:ext cx="1485900" cy="296863"/>
          </a:xfrm>
          <a:prstGeom prst="rect">
            <a:avLst/>
          </a:prstGeom>
          <a:solidFill>
            <a:srgbClr val="0080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grpSp>
        <p:nvGrpSpPr>
          <p:cNvPr id="2" name="Csoportba foglalás 47"/>
          <p:cNvGrpSpPr>
            <a:grpSpLocks/>
          </p:cNvGrpSpPr>
          <p:nvPr/>
        </p:nvGrpSpPr>
        <p:grpSpPr bwMode="auto">
          <a:xfrm>
            <a:off x="3705225" y="1803400"/>
            <a:ext cx="519113" cy="4718050"/>
            <a:chOff x="3705225" y="1803400"/>
            <a:chExt cx="519339" cy="4718050"/>
          </a:xfrm>
        </p:grpSpPr>
        <p:sp>
          <p:nvSpPr>
            <p:cNvPr id="9325" name="Line 107"/>
            <p:cNvSpPr>
              <a:spLocks noChangeShapeType="1"/>
            </p:cNvSpPr>
            <p:nvPr/>
          </p:nvSpPr>
          <p:spPr bwMode="auto">
            <a:xfrm>
              <a:off x="3790950" y="2895600"/>
              <a:ext cx="419100" cy="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26" name="Line 108"/>
            <p:cNvSpPr>
              <a:spLocks noChangeShapeType="1"/>
            </p:cNvSpPr>
            <p:nvPr/>
          </p:nvSpPr>
          <p:spPr bwMode="auto">
            <a:xfrm>
              <a:off x="3771900" y="1803400"/>
              <a:ext cx="419100" cy="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27" name="Line 109"/>
            <p:cNvSpPr>
              <a:spLocks noChangeShapeType="1"/>
            </p:cNvSpPr>
            <p:nvPr/>
          </p:nvSpPr>
          <p:spPr bwMode="auto">
            <a:xfrm>
              <a:off x="3800475" y="4000500"/>
              <a:ext cx="419100" cy="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28" name="Line 110"/>
            <p:cNvSpPr>
              <a:spLocks noChangeShapeType="1"/>
            </p:cNvSpPr>
            <p:nvPr/>
          </p:nvSpPr>
          <p:spPr bwMode="auto">
            <a:xfrm>
              <a:off x="3790950" y="5095875"/>
              <a:ext cx="419100" cy="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29" name="Line 111"/>
            <p:cNvSpPr>
              <a:spLocks noChangeShapeType="1"/>
            </p:cNvSpPr>
            <p:nvPr/>
          </p:nvSpPr>
          <p:spPr bwMode="auto">
            <a:xfrm>
              <a:off x="3805464" y="5915484"/>
              <a:ext cx="419100" cy="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30" name="Line 112"/>
            <p:cNvSpPr>
              <a:spLocks noChangeShapeType="1"/>
            </p:cNvSpPr>
            <p:nvPr/>
          </p:nvSpPr>
          <p:spPr bwMode="auto">
            <a:xfrm>
              <a:off x="4076700" y="5105401"/>
              <a:ext cx="0" cy="78740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31" name="Line 113"/>
            <p:cNvSpPr>
              <a:spLocks noChangeShapeType="1"/>
            </p:cNvSpPr>
            <p:nvPr/>
          </p:nvSpPr>
          <p:spPr bwMode="auto">
            <a:xfrm>
              <a:off x="4076700" y="4019550"/>
              <a:ext cx="0" cy="1076325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32" name="Line 114"/>
            <p:cNvSpPr>
              <a:spLocks noChangeShapeType="1"/>
            </p:cNvSpPr>
            <p:nvPr/>
          </p:nvSpPr>
          <p:spPr bwMode="auto">
            <a:xfrm>
              <a:off x="4076700" y="2886075"/>
              <a:ext cx="0" cy="1114425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33" name="Line 115"/>
            <p:cNvSpPr>
              <a:spLocks noChangeShapeType="1"/>
            </p:cNvSpPr>
            <p:nvPr/>
          </p:nvSpPr>
          <p:spPr bwMode="auto">
            <a:xfrm>
              <a:off x="4076700" y="1803401"/>
              <a:ext cx="0" cy="111125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34" name="Line 116"/>
            <p:cNvSpPr>
              <a:spLocks noChangeShapeType="1"/>
            </p:cNvSpPr>
            <p:nvPr/>
          </p:nvSpPr>
          <p:spPr bwMode="auto">
            <a:xfrm>
              <a:off x="4063299" y="5921829"/>
              <a:ext cx="13401" cy="555171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35" name="Text Box 118"/>
            <p:cNvSpPr txBox="1">
              <a:spLocks noChangeArrowheads="1"/>
            </p:cNvSpPr>
            <p:nvPr/>
          </p:nvSpPr>
          <p:spPr bwMode="auto">
            <a:xfrm>
              <a:off x="3779838" y="6276975"/>
              <a:ext cx="18415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hu-HU" sz="1000"/>
            </a:p>
          </p:txBody>
        </p:sp>
        <p:sp>
          <p:nvSpPr>
            <p:cNvPr id="9336" name="Text Box 119"/>
            <p:cNvSpPr txBox="1">
              <a:spLocks noChangeArrowheads="1"/>
            </p:cNvSpPr>
            <p:nvPr/>
          </p:nvSpPr>
          <p:spPr bwMode="auto">
            <a:xfrm>
              <a:off x="3771900" y="6097818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660066"/>
                  </a:solidFill>
                </a:rPr>
                <a:t>1</a:t>
              </a:r>
            </a:p>
          </p:txBody>
        </p:sp>
        <p:sp>
          <p:nvSpPr>
            <p:cNvPr id="9337" name="Text Box 120"/>
            <p:cNvSpPr txBox="1">
              <a:spLocks noChangeArrowheads="1"/>
            </p:cNvSpPr>
            <p:nvPr/>
          </p:nvSpPr>
          <p:spPr bwMode="auto">
            <a:xfrm>
              <a:off x="3771900" y="5467350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660066"/>
                  </a:solidFill>
                </a:rPr>
                <a:t>2</a:t>
              </a:r>
            </a:p>
          </p:txBody>
        </p:sp>
        <p:sp>
          <p:nvSpPr>
            <p:cNvPr id="9338" name="Text Box 121"/>
            <p:cNvSpPr txBox="1">
              <a:spLocks noChangeArrowheads="1"/>
            </p:cNvSpPr>
            <p:nvPr/>
          </p:nvSpPr>
          <p:spPr bwMode="auto">
            <a:xfrm>
              <a:off x="3743325" y="4362450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660066"/>
                  </a:solidFill>
                </a:rPr>
                <a:t>3</a:t>
              </a:r>
            </a:p>
          </p:txBody>
        </p:sp>
        <p:sp>
          <p:nvSpPr>
            <p:cNvPr id="9339" name="Text Box 122"/>
            <p:cNvSpPr txBox="1">
              <a:spLocks noChangeArrowheads="1"/>
            </p:cNvSpPr>
            <p:nvPr/>
          </p:nvSpPr>
          <p:spPr bwMode="auto">
            <a:xfrm>
              <a:off x="3724275" y="3267075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660066"/>
                  </a:solidFill>
                </a:rPr>
                <a:t>4</a:t>
              </a:r>
            </a:p>
          </p:txBody>
        </p:sp>
        <p:sp>
          <p:nvSpPr>
            <p:cNvPr id="9340" name="Text Box 123"/>
            <p:cNvSpPr txBox="1">
              <a:spLocks noChangeArrowheads="1"/>
            </p:cNvSpPr>
            <p:nvPr/>
          </p:nvSpPr>
          <p:spPr bwMode="auto">
            <a:xfrm>
              <a:off x="3705225" y="2428875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660066"/>
                  </a:solidFill>
                </a:rPr>
                <a:t>5</a:t>
              </a:r>
            </a:p>
          </p:txBody>
        </p:sp>
      </p:grpSp>
      <p:grpSp>
        <p:nvGrpSpPr>
          <p:cNvPr id="3" name="Csoportba foglalás 48"/>
          <p:cNvGrpSpPr>
            <a:grpSpLocks/>
          </p:cNvGrpSpPr>
          <p:nvPr/>
        </p:nvGrpSpPr>
        <p:grpSpPr bwMode="auto">
          <a:xfrm>
            <a:off x="8161338" y="1790700"/>
            <a:ext cx="476250" cy="4738688"/>
            <a:chOff x="8161338" y="1790700"/>
            <a:chExt cx="476250" cy="4738688"/>
          </a:xfrm>
        </p:grpSpPr>
        <p:sp>
          <p:nvSpPr>
            <p:cNvPr id="9309" name="Line 126"/>
            <p:cNvSpPr>
              <a:spLocks noChangeShapeType="1"/>
            </p:cNvSpPr>
            <p:nvPr/>
          </p:nvSpPr>
          <p:spPr bwMode="auto">
            <a:xfrm>
              <a:off x="8180388" y="4008437"/>
              <a:ext cx="419100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0" name="Line 127"/>
            <p:cNvSpPr>
              <a:spLocks noChangeShapeType="1"/>
            </p:cNvSpPr>
            <p:nvPr/>
          </p:nvSpPr>
          <p:spPr bwMode="auto">
            <a:xfrm>
              <a:off x="8161338" y="1798637"/>
              <a:ext cx="419100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1" name="Line 128"/>
            <p:cNvSpPr>
              <a:spLocks noChangeShapeType="1"/>
            </p:cNvSpPr>
            <p:nvPr/>
          </p:nvSpPr>
          <p:spPr bwMode="auto">
            <a:xfrm>
              <a:off x="8189913" y="4713288"/>
              <a:ext cx="419100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2" name="Line 129"/>
            <p:cNvSpPr>
              <a:spLocks noChangeShapeType="1"/>
            </p:cNvSpPr>
            <p:nvPr/>
          </p:nvSpPr>
          <p:spPr bwMode="auto">
            <a:xfrm>
              <a:off x="8180388" y="5427663"/>
              <a:ext cx="419100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3" name="Line 130"/>
            <p:cNvSpPr>
              <a:spLocks noChangeShapeType="1"/>
            </p:cNvSpPr>
            <p:nvPr/>
          </p:nvSpPr>
          <p:spPr bwMode="auto">
            <a:xfrm>
              <a:off x="8180388" y="5923422"/>
              <a:ext cx="419100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4" name="Line 131"/>
            <p:cNvSpPr>
              <a:spLocks noChangeShapeType="1"/>
            </p:cNvSpPr>
            <p:nvPr/>
          </p:nvSpPr>
          <p:spPr bwMode="auto">
            <a:xfrm>
              <a:off x="8294688" y="5427663"/>
              <a:ext cx="0" cy="494166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5" name="Line 132"/>
            <p:cNvSpPr>
              <a:spLocks noChangeShapeType="1"/>
            </p:cNvSpPr>
            <p:nvPr/>
          </p:nvSpPr>
          <p:spPr bwMode="auto">
            <a:xfrm>
              <a:off x="8294688" y="4722813"/>
              <a:ext cx="0" cy="68580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6" name="Line 133"/>
            <p:cNvSpPr>
              <a:spLocks noChangeShapeType="1"/>
            </p:cNvSpPr>
            <p:nvPr/>
          </p:nvSpPr>
          <p:spPr bwMode="auto">
            <a:xfrm>
              <a:off x="8294688" y="4008437"/>
              <a:ext cx="0" cy="68580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7" name="Line 134"/>
            <p:cNvSpPr>
              <a:spLocks noChangeShapeType="1"/>
            </p:cNvSpPr>
            <p:nvPr/>
          </p:nvSpPr>
          <p:spPr bwMode="auto">
            <a:xfrm>
              <a:off x="8294688" y="1790700"/>
              <a:ext cx="0" cy="2217738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8" name="Line 135"/>
            <p:cNvSpPr>
              <a:spLocks noChangeShapeType="1"/>
            </p:cNvSpPr>
            <p:nvPr/>
          </p:nvSpPr>
          <p:spPr bwMode="auto">
            <a:xfrm>
              <a:off x="8294688" y="5950857"/>
              <a:ext cx="0" cy="534081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9" name="Text Box 137"/>
            <p:cNvSpPr txBox="1">
              <a:spLocks noChangeArrowheads="1"/>
            </p:cNvSpPr>
            <p:nvPr/>
          </p:nvSpPr>
          <p:spPr bwMode="auto">
            <a:xfrm>
              <a:off x="8169276" y="6284913"/>
              <a:ext cx="18415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hu-HU" sz="1000"/>
            </a:p>
          </p:txBody>
        </p:sp>
        <p:sp>
          <p:nvSpPr>
            <p:cNvPr id="9320" name="Text Box 138"/>
            <p:cNvSpPr txBox="1">
              <a:spLocks noChangeArrowheads="1"/>
            </p:cNvSpPr>
            <p:nvPr/>
          </p:nvSpPr>
          <p:spPr bwMode="auto">
            <a:xfrm>
              <a:off x="8370888" y="6115734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000066"/>
                  </a:solidFill>
                </a:rPr>
                <a:t>1</a:t>
              </a:r>
            </a:p>
          </p:txBody>
        </p:sp>
        <p:sp>
          <p:nvSpPr>
            <p:cNvPr id="9321" name="Text Box 139"/>
            <p:cNvSpPr txBox="1">
              <a:spLocks noChangeArrowheads="1"/>
            </p:cNvSpPr>
            <p:nvPr/>
          </p:nvSpPr>
          <p:spPr bwMode="auto">
            <a:xfrm>
              <a:off x="8351838" y="5713413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000066"/>
                  </a:solidFill>
                </a:rPr>
                <a:t>2</a:t>
              </a:r>
            </a:p>
          </p:txBody>
        </p:sp>
        <p:sp>
          <p:nvSpPr>
            <p:cNvPr id="9322" name="Text Box 140"/>
            <p:cNvSpPr txBox="1">
              <a:spLocks noChangeArrowheads="1"/>
            </p:cNvSpPr>
            <p:nvPr/>
          </p:nvSpPr>
          <p:spPr bwMode="auto">
            <a:xfrm>
              <a:off x="8342313" y="4932363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000066"/>
                  </a:solidFill>
                </a:rPr>
                <a:t>3</a:t>
              </a:r>
            </a:p>
          </p:txBody>
        </p:sp>
        <p:sp>
          <p:nvSpPr>
            <p:cNvPr id="9323" name="Text Box 141"/>
            <p:cNvSpPr txBox="1">
              <a:spLocks noChangeArrowheads="1"/>
            </p:cNvSpPr>
            <p:nvPr/>
          </p:nvSpPr>
          <p:spPr bwMode="auto">
            <a:xfrm>
              <a:off x="8323263" y="4265613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000066"/>
                  </a:solidFill>
                </a:rPr>
                <a:t>4</a:t>
              </a:r>
            </a:p>
          </p:txBody>
        </p:sp>
        <p:sp>
          <p:nvSpPr>
            <p:cNvPr id="9324" name="Text Box 142"/>
            <p:cNvSpPr txBox="1">
              <a:spLocks noChangeArrowheads="1"/>
            </p:cNvSpPr>
            <p:nvPr/>
          </p:nvSpPr>
          <p:spPr bwMode="auto">
            <a:xfrm>
              <a:off x="8332788" y="2970212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000066"/>
                  </a:solidFill>
                </a:rPr>
                <a:t>5</a:t>
              </a:r>
            </a:p>
          </p:txBody>
        </p:sp>
      </p:grpSp>
      <p:grpSp>
        <p:nvGrpSpPr>
          <p:cNvPr id="4" name="Group 95"/>
          <p:cNvGrpSpPr>
            <a:grpSpLocks/>
          </p:cNvGrpSpPr>
          <p:nvPr/>
        </p:nvGrpSpPr>
        <p:grpSpPr bwMode="auto">
          <a:xfrm>
            <a:off x="4965700" y="1803400"/>
            <a:ext cx="3206750" cy="2743200"/>
            <a:chOff x="3215" y="1244"/>
            <a:chExt cx="1661" cy="1460"/>
          </a:xfrm>
        </p:grpSpPr>
        <p:sp>
          <p:nvSpPr>
            <p:cNvPr id="9307" name="Line 93"/>
            <p:cNvSpPr>
              <a:spLocks noChangeShapeType="1"/>
            </p:cNvSpPr>
            <p:nvPr/>
          </p:nvSpPr>
          <p:spPr bwMode="auto">
            <a:xfrm flipH="1" flipV="1">
              <a:off x="3215" y="1244"/>
              <a:ext cx="754" cy="146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08" name="Line 94"/>
            <p:cNvSpPr>
              <a:spLocks noChangeShapeType="1"/>
            </p:cNvSpPr>
            <p:nvPr/>
          </p:nvSpPr>
          <p:spPr bwMode="auto">
            <a:xfrm>
              <a:off x="3606" y="2704"/>
              <a:ext cx="1270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5" name="Group 95"/>
          <p:cNvGrpSpPr>
            <a:grpSpLocks/>
          </p:cNvGrpSpPr>
          <p:nvPr/>
        </p:nvGrpSpPr>
        <p:grpSpPr bwMode="auto">
          <a:xfrm>
            <a:off x="4848225" y="2032000"/>
            <a:ext cx="3324225" cy="2786063"/>
            <a:chOff x="3215" y="1244"/>
            <a:chExt cx="1661" cy="1460"/>
          </a:xfrm>
        </p:grpSpPr>
        <p:sp>
          <p:nvSpPr>
            <p:cNvPr id="9305" name="Line 93"/>
            <p:cNvSpPr>
              <a:spLocks noChangeShapeType="1"/>
            </p:cNvSpPr>
            <p:nvPr/>
          </p:nvSpPr>
          <p:spPr bwMode="auto">
            <a:xfrm flipH="1" flipV="1">
              <a:off x="3215" y="1244"/>
              <a:ext cx="754" cy="1460"/>
            </a:xfrm>
            <a:prstGeom prst="line">
              <a:avLst/>
            </a:prstGeom>
            <a:noFill/>
            <a:ln w="50800">
              <a:solidFill>
                <a:srgbClr val="007033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06" name="Line 94"/>
            <p:cNvSpPr>
              <a:spLocks noChangeShapeType="1"/>
            </p:cNvSpPr>
            <p:nvPr/>
          </p:nvSpPr>
          <p:spPr bwMode="auto">
            <a:xfrm>
              <a:off x="3606" y="2704"/>
              <a:ext cx="1270" cy="0"/>
            </a:xfrm>
            <a:prstGeom prst="line">
              <a:avLst/>
            </a:prstGeom>
            <a:noFill/>
            <a:ln w="25400">
              <a:solidFill>
                <a:srgbClr val="007033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46" name="Robbanás 2 45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47" name="Szövegdoboz 46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</p:spTree>
    <p:extLst>
      <p:ext uri="{BB962C8B-B14F-4D97-AF65-F5344CB8AC3E}">
        <p14:creationId xmlns:p14="http://schemas.microsoft.com/office/powerpoint/2010/main" val="4125082828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8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8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" dur="500"/>
                                        <p:tgtEl>
                                          <p:spTgt spid="8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0" grpId="0" animBg="1"/>
      <p:bldP spid="8291" grpId="0" animBg="1"/>
      <p:bldP spid="829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2018-tól megkövetelt emelt szintű érettségi</a:t>
            </a:r>
          </a:p>
        </p:txBody>
      </p:sp>
      <p:sp>
        <p:nvSpPr>
          <p:cNvPr id="7171" name="Tartalom helye 2"/>
          <p:cNvSpPr>
            <a:spLocks noGrp="1"/>
          </p:cNvSpPr>
          <p:nvPr>
            <p:ph idx="1"/>
          </p:nvPr>
        </p:nvSpPr>
        <p:spPr>
          <a:xfrm>
            <a:off x="457200" y="1912938"/>
            <a:ext cx="8229600" cy="881062"/>
          </a:xfrm>
        </p:spPr>
        <p:txBody>
          <a:bodyPr/>
          <a:lstStyle/>
          <a:p>
            <a:r>
              <a:rPr lang="hu-HU" b="1" dirty="0"/>
              <a:t>Agrár képzési terület</a:t>
            </a:r>
          </a:p>
          <a:p>
            <a:pPr lvl="1"/>
            <a:r>
              <a:rPr lang="hu-HU" b="1" dirty="0"/>
              <a:t>állatorvosi, erdőmérnöki </a:t>
            </a:r>
            <a:r>
              <a:rPr lang="hu-HU" dirty="0"/>
              <a:t>osztatlan képzés</a:t>
            </a:r>
            <a:r>
              <a:rPr lang="hu-HU" b="1" dirty="0"/>
              <a:t> </a:t>
            </a:r>
            <a:endParaRPr lang="hu-HU" dirty="0"/>
          </a:p>
        </p:txBody>
      </p:sp>
      <p:sp>
        <p:nvSpPr>
          <p:cNvPr id="5" name="Tartalom helye 2"/>
          <p:cNvSpPr txBox="1">
            <a:spLocks/>
          </p:cNvSpPr>
          <p:nvPr/>
        </p:nvSpPr>
        <p:spPr bwMode="auto">
          <a:xfrm>
            <a:off x="444499" y="2611438"/>
            <a:ext cx="8535727" cy="182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G"/>
              <a:defRPr/>
            </a:pPr>
            <a:r>
              <a:rPr lang="hu-HU" sz="2400" b="1" dirty="0">
                <a:cs typeface="+mn-cs"/>
              </a:rPr>
              <a:t>Bölcsészettudomány képzési terület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hu-HU" sz="2000" b="1" dirty="0">
                <a:latin typeface="+mn-lt"/>
              </a:rPr>
              <a:t>anglisztika, germanisztika, keleti nyelvek és kultúrák, magyar, közösségszervezés, néprajz, ókori nyelvek és kultúrák, pedagógia, pszichológia, régészet, </a:t>
            </a:r>
            <a:r>
              <a:rPr lang="hu-HU" sz="2000" b="1" dirty="0" err="1">
                <a:latin typeface="+mn-lt"/>
              </a:rPr>
              <a:t>romanisztika</a:t>
            </a:r>
            <a:r>
              <a:rPr lang="hu-HU" sz="2000" b="1" dirty="0">
                <a:latin typeface="+mn-lt"/>
              </a:rPr>
              <a:t>, </a:t>
            </a:r>
            <a:r>
              <a:rPr lang="hu-HU" sz="2000" b="1" dirty="0" err="1">
                <a:latin typeface="+mn-lt"/>
              </a:rPr>
              <a:t>romológia</a:t>
            </a:r>
            <a:r>
              <a:rPr lang="hu-HU" sz="2000" b="1" dirty="0">
                <a:latin typeface="+mn-lt"/>
              </a:rPr>
              <a:t>, szabad bölcsészet, szlavisztika, történelem </a:t>
            </a:r>
            <a:r>
              <a:rPr lang="hu-HU" sz="2000" dirty="0">
                <a:latin typeface="+mn-lt"/>
              </a:rPr>
              <a:t>alapszakok</a:t>
            </a:r>
          </a:p>
        </p:txBody>
      </p:sp>
      <p:sp>
        <p:nvSpPr>
          <p:cNvPr id="7" name="Tartalom helye 2"/>
          <p:cNvSpPr txBox="1">
            <a:spLocks/>
          </p:cNvSpPr>
          <p:nvPr/>
        </p:nvSpPr>
        <p:spPr bwMode="auto">
          <a:xfrm>
            <a:off x="457200" y="4237038"/>
            <a:ext cx="822960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G"/>
              <a:defRPr/>
            </a:pPr>
            <a:r>
              <a:rPr lang="hu-HU" sz="2400" b="1" kern="0" dirty="0">
                <a:latin typeface="+mn-lt"/>
                <a:cs typeface="+mn-cs"/>
              </a:rPr>
              <a:t>Jogi képzési terület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hu-HU" sz="2000" b="1" dirty="0">
                <a:latin typeface="+mn-lt"/>
              </a:rPr>
              <a:t>jogász</a:t>
            </a:r>
            <a:r>
              <a:rPr lang="hu-HU" sz="2000" dirty="0">
                <a:latin typeface="+mn-lt"/>
              </a:rPr>
              <a:t> osztatlan képzés</a:t>
            </a:r>
            <a:r>
              <a:rPr lang="hu-HU" sz="2000" b="1" dirty="0">
                <a:latin typeface="+mn-lt"/>
              </a:rPr>
              <a:t> </a:t>
            </a:r>
          </a:p>
        </p:txBody>
      </p:sp>
      <p:sp>
        <p:nvSpPr>
          <p:cNvPr id="8" name="Tartalom helye 2"/>
          <p:cNvSpPr txBox="1">
            <a:spLocks/>
          </p:cNvSpPr>
          <p:nvPr/>
        </p:nvSpPr>
        <p:spPr bwMode="auto">
          <a:xfrm>
            <a:off x="444500" y="5024438"/>
            <a:ext cx="8229600" cy="116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G"/>
              <a:defRPr/>
            </a:pPr>
            <a:r>
              <a:rPr lang="hu-HU" sz="2400" b="1" dirty="0">
                <a:cs typeface="+mn-cs"/>
              </a:rPr>
              <a:t>Gazdaságtudományok képzési terület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hu-HU" sz="2000" b="1" dirty="0">
                <a:latin typeface="+mn-lt"/>
              </a:rPr>
              <a:t>alkalmazott közgazdaságtan, gazdaság- és pénzügy-matematikai elemzés </a:t>
            </a:r>
            <a:r>
              <a:rPr lang="hu-HU" sz="2000" dirty="0">
                <a:latin typeface="+mn-lt"/>
              </a:rPr>
              <a:t>alapszakok</a:t>
            </a:r>
          </a:p>
        </p:txBody>
      </p:sp>
      <p:sp>
        <p:nvSpPr>
          <p:cNvPr id="9" name="Robbanás 2 8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10" name="Szövegdoboz 9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  <p:sp>
        <p:nvSpPr>
          <p:cNvPr id="11" name="Tartalom helye 2"/>
          <p:cNvSpPr txBox="1">
            <a:spLocks/>
          </p:cNvSpPr>
          <p:nvPr/>
        </p:nvSpPr>
        <p:spPr bwMode="auto">
          <a:xfrm>
            <a:off x="444500" y="6027738"/>
            <a:ext cx="8229600" cy="93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G"/>
              <a:defRPr/>
            </a:pPr>
            <a:r>
              <a:rPr lang="hu-HU" sz="2400" b="1" dirty="0">
                <a:cs typeface="+mn-cs"/>
              </a:rPr>
              <a:t>Orvos- és egészségtudomány képzési terület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−"/>
              <a:defRPr/>
            </a:pPr>
            <a:r>
              <a:rPr lang="hu-HU" sz="2000" b="1" dirty="0">
                <a:latin typeface="+mn-lt"/>
              </a:rPr>
              <a:t>általános orvos, fogorvos, gyógyszerész </a:t>
            </a:r>
            <a:r>
              <a:rPr lang="hu-HU" sz="2000" dirty="0">
                <a:latin typeface="+mn-lt"/>
              </a:rPr>
              <a:t>osztatlan képzés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2018-tól megkövetelt emelt szintű érettségi</a:t>
            </a:r>
          </a:p>
        </p:txBody>
      </p:sp>
      <p:sp>
        <p:nvSpPr>
          <p:cNvPr id="7" name="Tartalom helye 2"/>
          <p:cNvSpPr txBox="1">
            <a:spLocks/>
          </p:cNvSpPr>
          <p:nvPr/>
        </p:nvSpPr>
        <p:spPr bwMode="auto">
          <a:xfrm>
            <a:off x="444500" y="3462911"/>
            <a:ext cx="8229600" cy="1466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G"/>
              <a:defRPr/>
            </a:pPr>
            <a:r>
              <a:rPr lang="hu-HU" sz="2400" b="1" dirty="0">
                <a:cs typeface="+mn-cs"/>
              </a:rPr>
              <a:t>Társadalomtudomány képzési terület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−"/>
              <a:defRPr/>
            </a:pPr>
            <a:r>
              <a:rPr lang="hu-HU" sz="2000" b="1" dirty="0">
                <a:latin typeface="+mn-lt"/>
              </a:rPr>
              <a:t>informatikus könyvtáros, kommunikáció és médiatudomány, nemzetközi tanulmányok, politikatudomány, szociális munka, </a:t>
            </a:r>
            <a:r>
              <a:rPr lang="hu-HU" sz="2000" b="1" dirty="0" err="1">
                <a:latin typeface="+mn-lt"/>
              </a:rPr>
              <a:t>szociálpedagógia</a:t>
            </a:r>
            <a:r>
              <a:rPr lang="hu-HU" sz="2000" b="1" dirty="0">
                <a:latin typeface="+mn-lt"/>
              </a:rPr>
              <a:t>, szociológia </a:t>
            </a:r>
            <a:r>
              <a:rPr lang="hu-HU" sz="2000" dirty="0">
                <a:latin typeface="+mn-lt"/>
              </a:rPr>
              <a:t>alapszakok</a:t>
            </a:r>
            <a:r>
              <a:rPr lang="hu-HU" sz="2000" b="1" dirty="0">
                <a:latin typeface="+mn-lt"/>
              </a:rPr>
              <a:t> </a:t>
            </a:r>
          </a:p>
        </p:txBody>
      </p:sp>
      <p:sp>
        <p:nvSpPr>
          <p:cNvPr id="8" name="Tartalom helye 2"/>
          <p:cNvSpPr txBox="1">
            <a:spLocks/>
          </p:cNvSpPr>
          <p:nvPr/>
        </p:nvSpPr>
        <p:spPr bwMode="auto">
          <a:xfrm>
            <a:off x="415925" y="4844035"/>
            <a:ext cx="8229600" cy="127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G"/>
              <a:defRPr/>
            </a:pPr>
            <a:r>
              <a:rPr lang="hu-HU" sz="2400" b="1" dirty="0">
                <a:cs typeface="+mn-cs"/>
              </a:rPr>
              <a:t>Műszaki képzési terület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−"/>
              <a:defRPr/>
            </a:pPr>
            <a:r>
              <a:rPr lang="hu-HU" sz="2000" b="1" dirty="0">
                <a:latin typeface="+mn-lt"/>
              </a:rPr>
              <a:t>építészmérnöki </a:t>
            </a:r>
            <a:r>
              <a:rPr lang="hu-HU" sz="2000" dirty="0">
                <a:latin typeface="+mn-lt"/>
              </a:rPr>
              <a:t>osztatlan képzés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−"/>
              <a:defRPr/>
            </a:pPr>
            <a:r>
              <a:rPr lang="hu-HU" sz="2000" b="1" dirty="0">
                <a:latin typeface="+mn-lt"/>
              </a:rPr>
              <a:t>energetikai mérnöki, építészmérnöki </a:t>
            </a:r>
            <a:r>
              <a:rPr lang="hu-HU" sz="2000" dirty="0">
                <a:latin typeface="+mn-lt"/>
              </a:rPr>
              <a:t>alapképzés</a:t>
            </a:r>
          </a:p>
        </p:txBody>
      </p:sp>
      <p:sp>
        <p:nvSpPr>
          <p:cNvPr id="6" name="Robbanás 2 5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9" name="Szövegdoboz 8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  <p:sp>
        <p:nvSpPr>
          <p:cNvPr id="10" name="Tartalom helye 2"/>
          <p:cNvSpPr txBox="1">
            <a:spLocks/>
          </p:cNvSpPr>
          <p:nvPr/>
        </p:nvSpPr>
        <p:spPr bwMode="auto">
          <a:xfrm>
            <a:off x="473075" y="6014022"/>
            <a:ext cx="822960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G"/>
              <a:defRPr/>
            </a:pPr>
            <a:r>
              <a:rPr lang="hu-HU" sz="2400" b="1" dirty="0">
                <a:cs typeface="+mn-cs"/>
              </a:rPr>
              <a:t>Tanárképzések (osztatlan) esetén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−"/>
              <a:defRPr/>
            </a:pPr>
            <a:r>
              <a:rPr lang="hu-HU" sz="2000" dirty="0">
                <a:latin typeface="+mn-lt"/>
              </a:rPr>
              <a:t>van olyan, ahol a szakpárból az egyik szak tantárgyából</a:t>
            </a:r>
          </a:p>
        </p:txBody>
      </p:sp>
      <p:grpSp>
        <p:nvGrpSpPr>
          <p:cNvPr id="2" name="Csoportba foglalás 1"/>
          <p:cNvGrpSpPr/>
          <p:nvPr/>
        </p:nvGrpSpPr>
        <p:grpSpPr>
          <a:xfrm>
            <a:off x="6541477" y="5902293"/>
            <a:ext cx="2409142" cy="707886"/>
            <a:chOff x="6541477" y="5422245"/>
            <a:chExt cx="2409142" cy="707886"/>
          </a:xfrm>
        </p:grpSpPr>
        <p:sp>
          <p:nvSpPr>
            <p:cNvPr id="11" name="Text Box 18"/>
            <p:cNvSpPr txBox="1">
              <a:spLocks noChangeArrowheads="1"/>
            </p:cNvSpPr>
            <p:nvPr/>
          </p:nvSpPr>
          <p:spPr bwMode="auto">
            <a:xfrm>
              <a:off x="6541477" y="5530443"/>
              <a:ext cx="2104048" cy="456343"/>
            </a:xfrm>
            <a:prstGeom prst="rect">
              <a:avLst/>
            </a:prstGeom>
            <a:solidFill>
              <a:srgbClr val="FFCC00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200000"/>
                </a:lnSpc>
                <a:spcBef>
                  <a:spcPts val="0"/>
                </a:spcBef>
              </a:pPr>
              <a:r>
                <a:rPr lang="hu-HU" sz="1400" b="1" dirty="0">
                  <a:solidFill>
                    <a:srgbClr val="FF0000"/>
                  </a:solidFill>
                </a:rPr>
                <a:t>Klebelsberg-ösztöndíj </a:t>
              </a:r>
            </a:p>
          </p:txBody>
        </p:sp>
        <p:sp>
          <p:nvSpPr>
            <p:cNvPr id="12" name="Text Box 18"/>
            <p:cNvSpPr txBox="1">
              <a:spLocks noChangeArrowheads="1"/>
            </p:cNvSpPr>
            <p:nvPr/>
          </p:nvSpPr>
          <p:spPr bwMode="auto">
            <a:xfrm>
              <a:off x="8568154" y="5422245"/>
              <a:ext cx="382465" cy="707886"/>
            </a:xfrm>
            <a:prstGeom prst="rect">
              <a:avLst/>
            </a:prstGeom>
            <a:solidFill>
              <a:srgbClr val="FFCC00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u-HU" sz="4000" b="1" dirty="0">
                  <a:solidFill>
                    <a:srgbClr val="FF0000"/>
                  </a:solidFill>
                </a:rPr>
                <a:t>! </a:t>
              </a:r>
              <a:endParaRPr lang="hu-HU" sz="12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3" name="Tartalom helye 2"/>
          <p:cNvSpPr txBox="1">
            <a:spLocks/>
          </p:cNvSpPr>
          <p:nvPr/>
        </p:nvSpPr>
        <p:spPr bwMode="auto">
          <a:xfrm>
            <a:off x="457200" y="1770394"/>
            <a:ext cx="822960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G"/>
              <a:defRPr/>
            </a:pPr>
            <a:r>
              <a:rPr lang="hu-HU" sz="2400" b="1" kern="0" dirty="0">
                <a:latin typeface="+mn-lt"/>
                <a:cs typeface="+mn-cs"/>
              </a:rPr>
              <a:t>Államtudományi képzési terület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hu-HU" sz="2000" b="1" dirty="0">
                <a:latin typeface="+mn-lt"/>
              </a:rPr>
              <a:t>Államtudományi, </a:t>
            </a:r>
            <a:r>
              <a:rPr lang="hu-HU" sz="2000" b="1" dirty="0"/>
              <a:t>nemzetközi biztonság- és védelempolitikai, nemzetközi igazgatási  </a:t>
            </a:r>
            <a:r>
              <a:rPr lang="hu-HU" sz="2000" b="1" dirty="0">
                <a:latin typeface="+mn-lt"/>
              </a:rPr>
              <a:t> </a:t>
            </a:r>
            <a:r>
              <a:rPr lang="hu-HU" sz="2000" dirty="0">
                <a:latin typeface="+mn-lt"/>
              </a:rPr>
              <a:t>alapszak</a:t>
            </a:r>
            <a:r>
              <a:rPr lang="hu-HU" sz="2000" b="1" dirty="0">
                <a:latin typeface="+mn-lt"/>
              </a:rPr>
              <a:t> </a:t>
            </a:r>
          </a:p>
        </p:txBody>
      </p:sp>
      <p:sp>
        <p:nvSpPr>
          <p:cNvPr id="14" name="Tartalom helye 2"/>
          <p:cNvSpPr txBox="1">
            <a:spLocks/>
          </p:cNvSpPr>
          <p:nvPr/>
        </p:nvSpPr>
        <p:spPr bwMode="auto">
          <a:xfrm>
            <a:off x="406400" y="2726310"/>
            <a:ext cx="822960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G"/>
              <a:defRPr/>
            </a:pPr>
            <a:r>
              <a:rPr lang="hu-HU" sz="2400" b="1" kern="0" dirty="0">
                <a:latin typeface="+mn-lt"/>
                <a:cs typeface="+mn-cs"/>
              </a:rPr>
              <a:t>Természettudomány képzési terület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hu-HU" sz="2000" b="1" dirty="0">
                <a:latin typeface="+mn-lt"/>
              </a:rPr>
              <a:t>Matematika </a:t>
            </a:r>
            <a:r>
              <a:rPr lang="hu-HU" sz="2000" dirty="0">
                <a:latin typeface="+mn-lt"/>
              </a:rPr>
              <a:t>alapszak</a:t>
            </a:r>
            <a:r>
              <a:rPr lang="hu-HU" sz="2000" b="1" dirty="0">
                <a:latin typeface="+mn-lt"/>
              </a:rPr>
              <a:t>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Kurrens egyetemi szakok érettségi tárgyai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6067843"/>
              </p:ext>
            </p:extLst>
          </p:nvPr>
        </p:nvGraphicFramePr>
        <p:xfrm>
          <a:off x="246741" y="1849438"/>
          <a:ext cx="8650515" cy="503428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34839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665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Szak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Érettségi követelmény (2 tárgy)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általános orvos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i="1" dirty="0"/>
                        <a:t>biológia</a:t>
                      </a:r>
                      <a:r>
                        <a:rPr lang="hu-HU" dirty="0"/>
                        <a:t> (</a:t>
                      </a:r>
                      <a:r>
                        <a:rPr lang="hu-HU" dirty="0">
                          <a:solidFill>
                            <a:srgbClr val="FF0000"/>
                          </a:solidFill>
                        </a:rPr>
                        <a:t>emelt</a:t>
                      </a:r>
                      <a:r>
                        <a:rPr lang="hu-HU" dirty="0"/>
                        <a:t>) és</a:t>
                      </a:r>
                    </a:p>
                    <a:p>
                      <a:pPr algn="ctr"/>
                      <a:r>
                        <a:rPr lang="hu-HU" i="1" dirty="0"/>
                        <a:t>kémia</a:t>
                      </a:r>
                      <a:r>
                        <a:rPr lang="hu-HU" dirty="0"/>
                        <a:t> (</a:t>
                      </a:r>
                      <a:r>
                        <a:rPr lang="hu-HU" dirty="0">
                          <a:solidFill>
                            <a:srgbClr val="FF0000"/>
                          </a:solidFill>
                        </a:rPr>
                        <a:t>emelt</a:t>
                      </a:r>
                      <a:r>
                        <a:rPr lang="hu-HU" dirty="0"/>
                        <a:t>) vagy </a:t>
                      </a:r>
                      <a:r>
                        <a:rPr lang="hu-HU" i="1" dirty="0"/>
                        <a:t>fizika</a:t>
                      </a:r>
                      <a:r>
                        <a:rPr lang="hu-HU" dirty="0"/>
                        <a:t> (</a:t>
                      </a:r>
                      <a:r>
                        <a:rPr lang="hu-HU" dirty="0">
                          <a:solidFill>
                            <a:srgbClr val="FF0000"/>
                          </a:solidFill>
                        </a:rPr>
                        <a:t>emelt</a:t>
                      </a:r>
                      <a:r>
                        <a:rPr lang="hu-HU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b="1" dirty="0"/>
                        <a:t>villamosmérnöki,</a:t>
                      </a:r>
                      <a:br>
                        <a:rPr lang="hu-HU" b="1" dirty="0"/>
                      </a:br>
                      <a:r>
                        <a:rPr lang="hu-HU" b="1" dirty="0"/>
                        <a:t>járműmérnöki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i="1" dirty="0"/>
                        <a:t>matematika</a:t>
                      </a:r>
                      <a:r>
                        <a:rPr lang="hu-HU" dirty="0"/>
                        <a:t> és</a:t>
                      </a:r>
                      <a:br>
                        <a:rPr lang="hu-HU" dirty="0"/>
                      </a:br>
                      <a:r>
                        <a:rPr lang="hu-HU" i="1" dirty="0"/>
                        <a:t>biológia</a:t>
                      </a:r>
                      <a:r>
                        <a:rPr lang="hu-HU" dirty="0"/>
                        <a:t> vagy </a:t>
                      </a:r>
                      <a:r>
                        <a:rPr lang="hu-HU" i="1" dirty="0"/>
                        <a:t>fizika</a:t>
                      </a:r>
                      <a:r>
                        <a:rPr lang="hu-HU" dirty="0"/>
                        <a:t> vagy </a:t>
                      </a:r>
                      <a:r>
                        <a:rPr lang="hu-HU" i="1" dirty="0"/>
                        <a:t>informatika</a:t>
                      </a:r>
                      <a:r>
                        <a:rPr lang="hu-HU" baseline="0" dirty="0"/>
                        <a:t> vagy </a:t>
                      </a:r>
                      <a:r>
                        <a:rPr lang="hu-HU" i="1" baseline="0" dirty="0"/>
                        <a:t>kémia</a:t>
                      </a:r>
                      <a:endParaRPr lang="hu-HU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mérnökinformatikus,</a:t>
                      </a:r>
                      <a:br>
                        <a:rPr lang="hu-HU" b="1" dirty="0"/>
                      </a:br>
                      <a:r>
                        <a:rPr lang="hu-HU" b="1" dirty="0"/>
                        <a:t>programtervező informatikus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i="1" dirty="0"/>
                        <a:t>matematika</a:t>
                      </a:r>
                      <a:r>
                        <a:rPr lang="hu-HU" dirty="0"/>
                        <a:t> és</a:t>
                      </a:r>
                    </a:p>
                    <a:p>
                      <a:pPr algn="ctr"/>
                      <a:r>
                        <a:rPr lang="hu-HU" i="1" dirty="0"/>
                        <a:t>fizika</a:t>
                      </a:r>
                      <a:r>
                        <a:rPr lang="hu-HU" dirty="0"/>
                        <a:t> vagy </a:t>
                      </a:r>
                      <a:r>
                        <a:rPr lang="hu-HU" i="1" dirty="0"/>
                        <a:t>informatika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pszichológia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i="1" dirty="0"/>
                        <a:t>idegen nyelv </a:t>
                      </a:r>
                      <a:r>
                        <a:rPr lang="hu-HU" dirty="0"/>
                        <a:t>vagy </a:t>
                      </a:r>
                      <a:r>
                        <a:rPr lang="hu-HU" i="1" dirty="0"/>
                        <a:t>biológia</a:t>
                      </a:r>
                      <a:r>
                        <a:rPr lang="hu-HU" dirty="0"/>
                        <a:t> vagy </a:t>
                      </a:r>
                      <a:r>
                        <a:rPr lang="hu-HU" i="1" dirty="0"/>
                        <a:t>magyar nyelv és irodalom</a:t>
                      </a:r>
                      <a:r>
                        <a:rPr lang="hu-HU" dirty="0"/>
                        <a:t> vagy </a:t>
                      </a:r>
                      <a:r>
                        <a:rPr lang="hu-HU" i="1" dirty="0"/>
                        <a:t>matematika</a:t>
                      </a:r>
                      <a:r>
                        <a:rPr lang="hu-HU" dirty="0"/>
                        <a:t> vagy </a:t>
                      </a:r>
                      <a:r>
                        <a:rPr lang="hu-HU" i="1" dirty="0"/>
                        <a:t>történelem</a:t>
                      </a:r>
                      <a:br>
                        <a:rPr lang="hu-HU" dirty="0"/>
                      </a:br>
                      <a:r>
                        <a:rPr lang="hu-HU" dirty="0">
                          <a:solidFill>
                            <a:srgbClr val="FF0000"/>
                          </a:solidFill>
                        </a:rPr>
                        <a:t>egy</a:t>
                      </a:r>
                      <a:r>
                        <a:rPr lang="hu-HU" baseline="0" dirty="0">
                          <a:solidFill>
                            <a:srgbClr val="FF0000"/>
                          </a:solidFill>
                        </a:rPr>
                        <a:t> vizsgatárgy kötelező emelt szinten</a:t>
                      </a:r>
                      <a:endParaRPr lang="hu-H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matematika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i="1" dirty="0"/>
                        <a:t>matematika</a:t>
                      </a:r>
                      <a:r>
                        <a:rPr lang="hu-HU" dirty="0"/>
                        <a:t> és </a:t>
                      </a:r>
                      <a:r>
                        <a:rPr lang="hu-HU" i="1" dirty="0"/>
                        <a:t>biológia</a:t>
                      </a:r>
                      <a:r>
                        <a:rPr lang="hu-HU" dirty="0"/>
                        <a:t> vagy </a:t>
                      </a:r>
                      <a:r>
                        <a:rPr lang="hu-HU" i="1" dirty="0"/>
                        <a:t>fizika</a:t>
                      </a:r>
                      <a:r>
                        <a:rPr lang="hu-HU" dirty="0"/>
                        <a:t> vagy </a:t>
                      </a:r>
                      <a:r>
                        <a:rPr lang="hu-HU" i="1" dirty="0"/>
                        <a:t>földrajz</a:t>
                      </a:r>
                      <a:r>
                        <a:rPr lang="hu-HU" dirty="0"/>
                        <a:t> vagy </a:t>
                      </a:r>
                      <a:r>
                        <a:rPr lang="hu-HU" i="1" dirty="0"/>
                        <a:t>informatika</a:t>
                      </a:r>
                      <a:r>
                        <a:rPr lang="hu-HU" dirty="0"/>
                        <a:t> vagy </a:t>
                      </a:r>
                      <a:r>
                        <a:rPr lang="hu-HU" i="1" dirty="0"/>
                        <a:t>kémia</a:t>
                      </a:r>
                    </a:p>
                    <a:p>
                      <a:pPr algn="ctr"/>
                      <a:r>
                        <a:rPr lang="hu-HU" dirty="0">
                          <a:solidFill>
                            <a:srgbClr val="FF0000"/>
                          </a:solidFill>
                        </a:rPr>
                        <a:t>egy</a:t>
                      </a:r>
                      <a:r>
                        <a:rPr lang="hu-HU" baseline="0" dirty="0">
                          <a:solidFill>
                            <a:srgbClr val="FF0000"/>
                          </a:solidFill>
                        </a:rPr>
                        <a:t> vizsgatárgy kötelező emelt szinten </a:t>
                      </a:r>
                      <a:br>
                        <a:rPr lang="hu-HU" baseline="0" dirty="0">
                          <a:solidFill>
                            <a:srgbClr val="FF0000"/>
                          </a:solidFill>
                        </a:rPr>
                      </a:br>
                      <a:r>
                        <a:rPr lang="hu-HU" baseline="0" dirty="0">
                          <a:solidFill>
                            <a:srgbClr val="FF0000"/>
                          </a:solidFill>
                        </a:rPr>
                        <a:t>(ami informatika nem lehet)</a:t>
                      </a:r>
                      <a:endParaRPr lang="hu-HU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építészmérnök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i="1" dirty="0"/>
                        <a:t>matematika és fizika</a:t>
                      </a:r>
                    </a:p>
                    <a:p>
                      <a:pPr algn="ctr"/>
                      <a:r>
                        <a:rPr lang="hu-HU" dirty="0">
                          <a:solidFill>
                            <a:srgbClr val="FF0000"/>
                          </a:solidFill>
                        </a:rPr>
                        <a:t>egy</a:t>
                      </a:r>
                      <a:r>
                        <a:rPr lang="hu-HU" baseline="0" dirty="0">
                          <a:solidFill>
                            <a:srgbClr val="FF0000"/>
                          </a:solidFill>
                        </a:rPr>
                        <a:t> vizsgatárgy kötelező emelt szinten</a:t>
                      </a:r>
                      <a:endParaRPr lang="hu-HU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obbanás 2 4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6" name="Szövegdoboz 5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</p:spTree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946150" y="5892800"/>
            <a:ext cx="3240088" cy="925513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b="1"/>
              <a:t>Felvételi pontszám összegzéssel:</a:t>
            </a:r>
          </a:p>
          <a:p>
            <a:pPr algn="ctr"/>
            <a:r>
              <a:rPr lang="hu-HU" b="1">
                <a:solidFill>
                  <a:srgbClr val="FF0000"/>
                </a:solidFill>
              </a:rPr>
              <a:t>316 pont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xfrm>
            <a:off x="239713" y="1268413"/>
            <a:ext cx="8301037" cy="647700"/>
          </a:xfrm>
        </p:spPr>
        <p:txBody>
          <a:bodyPr/>
          <a:lstStyle/>
          <a:p>
            <a:pPr eaLnBrk="1" hangingPunct="1"/>
            <a:r>
              <a:rPr lang="hu-HU"/>
              <a:t>Gépészmérnök I.</a:t>
            </a:r>
            <a:endParaRPr lang="hu-HU" b="0"/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539750" y="2513013"/>
            <a:ext cx="2592388" cy="376237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Iskolai eredmények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3708400" y="2513013"/>
            <a:ext cx="4967288" cy="376237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Érettségi eredmények</a:t>
            </a: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6084888" y="3233738"/>
            <a:ext cx="2735262" cy="10795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600" b="1"/>
              <a:t>A két felvételi tárgy</a:t>
            </a:r>
            <a:r>
              <a:rPr lang="hu-HU" sz="1600"/>
              <a:t> érettségi vizsgájának </a:t>
            </a:r>
            <a:r>
              <a:rPr lang="hu-HU" sz="1600" b="1"/>
              <a:t>százalékos eredményeinek összege</a:t>
            </a: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539750" y="3225800"/>
            <a:ext cx="2374900" cy="10795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600" b="1"/>
              <a:t>5 tárgy utolsó két</a:t>
            </a:r>
            <a:r>
              <a:rPr lang="hu-HU" sz="1600"/>
              <a:t> </a:t>
            </a:r>
            <a:r>
              <a:rPr lang="hu-HU" sz="1600" b="1"/>
              <a:t>évének</a:t>
            </a:r>
            <a:r>
              <a:rPr lang="hu-HU" sz="1600"/>
              <a:t> év végi eredményeinek összege * 2</a:t>
            </a: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958850" y="4741863"/>
            <a:ext cx="1439863" cy="376237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92 pont</a:t>
            </a: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3708400" y="4749800"/>
            <a:ext cx="1439863" cy="3762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77 pont</a:t>
            </a: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6732588" y="4746625"/>
            <a:ext cx="1439862" cy="3762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147 pont</a:t>
            </a:r>
          </a:p>
        </p:txBody>
      </p:sp>
      <p:sp>
        <p:nvSpPr>
          <p:cNvPr id="31755" name="Line 11"/>
          <p:cNvSpPr>
            <a:spLocks noChangeShapeType="1"/>
          </p:cNvSpPr>
          <p:nvPr/>
        </p:nvSpPr>
        <p:spPr bwMode="auto">
          <a:xfrm>
            <a:off x="1743075" y="4318000"/>
            <a:ext cx="12700" cy="431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>
            <a:off x="7588250" y="4343400"/>
            <a:ext cx="0" cy="406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4491038" y="4495800"/>
            <a:ext cx="0" cy="254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404813" y="5308600"/>
            <a:ext cx="4319587" cy="376238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Tanulmányi pontok: </a:t>
            </a:r>
            <a:r>
              <a:rPr lang="hu-HU" b="1">
                <a:solidFill>
                  <a:srgbClr val="FF0000"/>
                </a:solidFill>
              </a:rPr>
              <a:t>169 pont</a:t>
            </a: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5435600" y="5308600"/>
            <a:ext cx="3527425" cy="376238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Érettségi pontok: </a:t>
            </a:r>
            <a:r>
              <a:rPr lang="hu-HU" b="1">
                <a:solidFill>
                  <a:srgbClr val="FF0000"/>
                </a:solidFill>
              </a:rPr>
              <a:t>147 pont</a:t>
            </a:r>
          </a:p>
        </p:txBody>
      </p:sp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3084513" y="3225800"/>
            <a:ext cx="2735262" cy="132397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600" b="1"/>
              <a:t>5 tárgy érettségi</a:t>
            </a:r>
            <a:r>
              <a:rPr lang="hu-HU" sz="1600"/>
              <a:t> vizsgájának százalékos eredményének </a:t>
            </a:r>
            <a:r>
              <a:rPr lang="hu-HU" sz="1600" b="1"/>
              <a:t>átlaga</a:t>
            </a:r>
            <a:r>
              <a:rPr lang="hu-HU" sz="1600"/>
              <a:t> </a:t>
            </a:r>
          </a:p>
          <a:p>
            <a:pPr algn="ctr"/>
            <a:r>
              <a:rPr lang="hu-HU" sz="1600" b="1"/>
              <a:t>76,8</a:t>
            </a:r>
          </a:p>
          <a:p>
            <a:pPr algn="ctr"/>
            <a:r>
              <a:rPr lang="hu-HU" sz="1600"/>
              <a:t>egész számra kerekítve</a:t>
            </a:r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>
            <a:off x="1697038" y="2882900"/>
            <a:ext cx="7937" cy="317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1762" name="Line 18"/>
          <p:cNvSpPr>
            <a:spLocks noChangeShapeType="1"/>
          </p:cNvSpPr>
          <p:nvPr/>
        </p:nvSpPr>
        <p:spPr bwMode="auto">
          <a:xfrm>
            <a:off x="7537450" y="2908300"/>
            <a:ext cx="0" cy="2921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1763" name="Line 19"/>
          <p:cNvSpPr>
            <a:spLocks noChangeShapeType="1"/>
          </p:cNvSpPr>
          <p:nvPr/>
        </p:nvSpPr>
        <p:spPr bwMode="auto">
          <a:xfrm>
            <a:off x="4440238" y="2870200"/>
            <a:ext cx="0" cy="330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graphicFrame>
        <p:nvGraphicFramePr>
          <p:cNvPr id="10334" name="Group 9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2538438"/>
              </p:ext>
            </p:extLst>
          </p:nvPr>
        </p:nvGraphicFramePr>
        <p:xfrm>
          <a:off x="342900" y="871538"/>
          <a:ext cx="2552700" cy="1496160"/>
        </p:xfrm>
        <a:graphic>
          <a:graphicData uri="http://schemas.openxmlformats.org/drawingml/2006/table">
            <a:tbl>
              <a:tblPr/>
              <a:tblGrid>
                <a:gridCol w="116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9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9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hu-HU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11.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12.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Magyar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Történelem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Matematika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Német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Fizika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31794" name="Group 50"/>
          <p:cNvGraphicFramePr>
            <a:graphicFrameLocks noGrp="1"/>
          </p:cNvGraphicFramePr>
          <p:nvPr/>
        </p:nvGraphicFramePr>
        <p:xfrm>
          <a:off x="5956300" y="1074738"/>
          <a:ext cx="2997200" cy="1246800"/>
        </p:xfrm>
        <a:graphic>
          <a:graphicData uri="http://schemas.openxmlformats.org/drawingml/2006/table">
            <a:tbl>
              <a:tblPr/>
              <a:tblGrid>
                <a:gridCol w="116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Magyar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77 %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Történelem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Matematika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Informatika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82 %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Német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2" name="Group 82"/>
          <p:cNvGrpSpPr>
            <a:grpSpLocks/>
          </p:cNvGrpSpPr>
          <p:nvPr/>
        </p:nvGrpSpPr>
        <p:grpSpPr bwMode="auto">
          <a:xfrm>
            <a:off x="2403475" y="5130800"/>
            <a:ext cx="1817688" cy="166688"/>
            <a:chOff x="1514" y="3232"/>
            <a:chExt cx="1145" cy="105"/>
          </a:xfrm>
        </p:grpSpPr>
        <p:sp>
          <p:nvSpPr>
            <p:cNvPr id="13403" name="Line 83"/>
            <p:cNvSpPr>
              <a:spLocks noChangeShapeType="1"/>
            </p:cNvSpPr>
            <p:nvPr/>
          </p:nvSpPr>
          <p:spPr bwMode="auto">
            <a:xfrm>
              <a:off x="1514" y="3232"/>
              <a:ext cx="576" cy="10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3404" name="Line 84"/>
            <p:cNvSpPr>
              <a:spLocks noChangeShapeType="1"/>
            </p:cNvSpPr>
            <p:nvPr/>
          </p:nvSpPr>
          <p:spPr bwMode="auto">
            <a:xfrm flipH="1">
              <a:off x="2067" y="3241"/>
              <a:ext cx="592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31829" name="Line 85"/>
          <p:cNvSpPr>
            <a:spLocks noChangeShapeType="1"/>
          </p:cNvSpPr>
          <p:nvPr/>
        </p:nvSpPr>
        <p:spPr bwMode="auto">
          <a:xfrm>
            <a:off x="7589838" y="5118100"/>
            <a:ext cx="0" cy="254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grpSp>
        <p:nvGrpSpPr>
          <p:cNvPr id="3" name="Group 86"/>
          <p:cNvGrpSpPr>
            <a:grpSpLocks/>
          </p:cNvGrpSpPr>
          <p:nvPr/>
        </p:nvGrpSpPr>
        <p:grpSpPr bwMode="auto">
          <a:xfrm>
            <a:off x="3444875" y="5673725"/>
            <a:ext cx="2262188" cy="877888"/>
            <a:chOff x="2170" y="3574"/>
            <a:chExt cx="1425" cy="553"/>
          </a:xfrm>
        </p:grpSpPr>
        <p:sp>
          <p:nvSpPr>
            <p:cNvPr id="13401" name="Line 87"/>
            <p:cNvSpPr>
              <a:spLocks noChangeShapeType="1"/>
            </p:cNvSpPr>
            <p:nvPr/>
          </p:nvSpPr>
          <p:spPr bwMode="auto">
            <a:xfrm flipH="1">
              <a:off x="2187" y="3574"/>
              <a:ext cx="1408" cy="53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3402" name="Line 88"/>
            <p:cNvSpPr>
              <a:spLocks noChangeShapeType="1"/>
            </p:cNvSpPr>
            <p:nvPr/>
          </p:nvSpPr>
          <p:spPr bwMode="auto">
            <a:xfrm flipH="1">
              <a:off x="2170" y="3576"/>
              <a:ext cx="184" cy="55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31833" name="Text Box 89"/>
          <p:cNvSpPr txBox="1">
            <a:spLocks noChangeArrowheads="1"/>
          </p:cNvSpPr>
          <p:nvPr/>
        </p:nvSpPr>
        <p:spPr bwMode="auto">
          <a:xfrm>
            <a:off x="5799138" y="5894388"/>
            <a:ext cx="3240087" cy="925512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b="1"/>
              <a:t>Felvételi pontszám duplázással:</a:t>
            </a:r>
          </a:p>
          <a:p>
            <a:pPr algn="ctr"/>
            <a:r>
              <a:rPr lang="hu-HU" b="1">
                <a:solidFill>
                  <a:srgbClr val="FF0000"/>
                </a:solidFill>
              </a:rPr>
              <a:t>294 pont</a:t>
            </a:r>
          </a:p>
        </p:txBody>
      </p:sp>
      <p:sp>
        <p:nvSpPr>
          <p:cNvPr id="31834" name="Line 90"/>
          <p:cNvSpPr>
            <a:spLocks noChangeShapeType="1"/>
          </p:cNvSpPr>
          <p:nvPr/>
        </p:nvSpPr>
        <p:spPr bwMode="auto">
          <a:xfrm>
            <a:off x="7577138" y="5702300"/>
            <a:ext cx="0" cy="254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1835" name="Rectangle 91"/>
          <p:cNvSpPr>
            <a:spLocks noChangeArrowheads="1"/>
          </p:cNvSpPr>
          <p:nvPr/>
        </p:nvSpPr>
        <p:spPr bwMode="auto">
          <a:xfrm>
            <a:off x="5900738" y="1535113"/>
            <a:ext cx="3116262" cy="579437"/>
          </a:xfrm>
          <a:prstGeom prst="rect">
            <a:avLst/>
          </a:prstGeom>
          <a:solidFill>
            <a:srgbClr val="000080">
              <a:alpha val="2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1836" name="Rectangle 92"/>
          <p:cNvSpPr>
            <a:spLocks noChangeArrowheads="1"/>
          </p:cNvSpPr>
          <p:nvPr/>
        </p:nvSpPr>
        <p:spPr bwMode="auto">
          <a:xfrm>
            <a:off x="4611688" y="6562725"/>
            <a:ext cx="8604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1000">
                <a:solidFill>
                  <a:schemeClr val="tx2"/>
                </a:solidFill>
              </a:rPr>
              <a:t>(forrás: OH)</a:t>
            </a:r>
          </a:p>
        </p:txBody>
      </p:sp>
    </p:spTree>
    <p:extLst>
      <p:ext uri="{BB962C8B-B14F-4D97-AF65-F5344CB8AC3E}">
        <p14:creationId xmlns:p14="http://schemas.microsoft.com/office/powerpoint/2010/main" val="2436410001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17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17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1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18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18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1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500"/>
                            </p:stCondLst>
                            <p:childTnLst>
                              <p:par>
                                <p:cTn id="107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18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18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31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000"/>
                            </p:stCondLst>
                            <p:childTnLst>
                              <p:par>
                                <p:cTn id="131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000"/>
                            </p:stCondLst>
                            <p:childTnLst>
                              <p:par>
                                <p:cTn id="14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318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318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31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000"/>
                            </p:stCondLst>
                            <p:childTnLst>
                              <p:par>
                                <p:cTn id="15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318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318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6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6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2300"/>
                            </p:stCondLst>
                            <p:childTnLst>
                              <p:par>
                                <p:cTn id="17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318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318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31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animBg="1"/>
      <p:bldP spid="31746" grpId="1" animBg="1"/>
      <p:bldP spid="10243" grpId="0"/>
      <p:bldP spid="31748" grpId="0" animBg="1"/>
      <p:bldP spid="31749" grpId="0" animBg="1"/>
      <p:bldP spid="31750" grpId="0" animBg="1"/>
      <p:bldP spid="31751" grpId="0" animBg="1"/>
      <p:bldP spid="31752" grpId="0" animBg="1"/>
      <p:bldP spid="31753" grpId="0" animBg="1"/>
      <p:bldP spid="31754" grpId="0" animBg="1"/>
      <p:bldP spid="31755" grpId="0" animBg="1"/>
      <p:bldP spid="31756" grpId="0" animBg="1"/>
      <p:bldP spid="31757" grpId="0" animBg="1"/>
      <p:bldP spid="31758" grpId="0" animBg="1"/>
      <p:bldP spid="31759" grpId="0" animBg="1"/>
      <p:bldP spid="31760" grpId="0" animBg="1"/>
      <p:bldP spid="31761" grpId="0" animBg="1"/>
      <p:bldP spid="31762" grpId="0" animBg="1"/>
      <p:bldP spid="31763" grpId="0" animBg="1"/>
      <p:bldP spid="31829" grpId="0" animBg="1"/>
      <p:bldP spid="31833" grpId="0" animBg="1"/>
      <p:bldP spid="31834" grpId="0" animBg="1"/>
      <p:bldP spid="31835" grpId="0" animBg="1"/>
      <p:bldP spid="318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03" name="Text Box 35"/>
          <p:cNvSpPr txBox="1">
            <a:spLocks noChangeArrowheads="1"/>
          </p:cNvSpPr>
          <p:nvPr/>
        </p:nvSpPr>
        <p:spPr bwMode="auto">
          <a:xfrm>
            <a:off x="222250" y="2235200"/>
            <a:ext cx="3240088" cy="650875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b="1"/>
              <a:t>Felvételi pontszám:</a:t>
            </a:r>
          </a:p>
          <a:p>
            <a:pPr algn="ctr"/>
            <a:r>
              <a:rPr lang="hu-HU" b="1">
                <a:solidFill>
                  <a:srgbClr val="FF0000"/>
                </a:solidFill>
              </a:rPr>
              <a:t>316 pont</a:t>
            </a:r>
          </a:p>
        </p:txBody>
      </p:sp>
      <p:sp>
        <p:nvSpPr>
          <p:cNvPr id="14339" name="Rectangle 36"/>
          <p:cNvSpPr>
            <a:spLocks noGrp="1" noChangeArrowheads="1"/>
          </p:cNvSpPr>
          <p:nvPr>
            <p:ph type="title"/>
          </p:nvPr>
        </p:nvSpPr>
        <p:spPr>
          <a:xfrm>
            <a:off x="239713" y="1268413"/>
            <a:ext cx="8301037" cy="647700"/>
          </a:xfrm>
        </p:spPr>
        <p:txBody>
          <a:bodyPr/>
          <a:lstStyle/>
          <a:p>
            <a:pPr eaLnBrk="1" hangingPunct="1"/>
            <a:r>
              <a:rPr lang="hu-HU"/>
              <a:t>Gépészmérnök II.</a:t>
            </a:r>
            <a:endParaRPr lang="hu-HU" b="0"/>
          </a:p>
        </p:txBody>
      </p:sp>
      <p:sp>
        <p:nvSpPr>
          <p:cNvPr id="32805" name="Text Box 37"/>
          <p:cNvSpPr txBox="1">
            <a:spLocks noChangeArrowheads="1"/>
          </p:cNvSpPr>
          <p:nvPr/>
        </p:nvSpPr>
        <p:spPr bwMode="auto">
          <a:xfrm>
            <a:off x="3708400" y="2513013"/>
            <a:ext cx="4967288" cy="376237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Többletpont</a:t>
            </a:r>
          </a:p>
        </p:txBody>
      </p:sp>
      <p:sp>
        <p:nvSpPr>
          <p:cNvPr id="32806" name="Text Box 38"/>
          <p:cNvSpPr txBox="1">
            <a:spLocks noChangeArrowheads="1"/>
          </p:cNvSpPr>
          <p:nvPr/>
        </p:nvSpPr>
        <p:spPr bwMode="auto">
          <a:xfrm>
            <a:off x="4789488" y="3233738"/>
            <a:ext cx="4316412" cy="10795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600" b="1"/>
              <a:t>Nyelvvizsgáért</a:t>
            </a:r>
            <a:r>
              <a:rPr lang="hu-HU" sz="1600"/>
              <a:t>:</a:t>
            </a:r>
          </a:p>
          <a:p>
            <a:r>
              <a:rPr lang="hu-HU" sz="1600"/>
              <a:t>- középfokú C típusú nyelvvizsgáért </a:t>
            </a:r>
            <a:r>
              <a:rPr lang="hu-HU" sz="1600" b="1"/>
              <a:t>28 pont</a:t>
            </a:r>
            <a:r>
              <a:rPr lang="hu-HU" sz="1600"/>
              <a:t>,</a:t>
            </a:r>
          </a:p>
          <a:p>
            <a:r>
              <a:rPr lang="hu-HU" sz="1600"/>
              <a:t>- felsőfokú C típusú nyelvvizsgáért 40 pont, </a:t>
            </a:r>
          </a:p>
          <a:p>
            <a:pPr algn="ctr"/>
            <a:r>
              <a:rPr lang="hu-HU" sz="1600" b="1"/>
              <a:t>Összesen maximum 40 pont</a:t>
            </a:r>
          </a:p>
        </p:txBody>
      </p:sp>
      <p:sp>
        <p:nvSpPr>
          <p:cNvPr id="32807" name="Text Box 39"/>
          <p:cNvSpPr txBox="1">
            <a:spLocks noChangeArrowheads="1"/>
          </p:cNvSpPr>
          <p:nvPr/>
        </p:nvSpPr>
        <p:spPr bwMode="auto">
          <a:xfrm>
            <a:off x="1727200" y="4787900"/>
            <a:ext cx="1439863" cy="3762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0 pont</a:t>
            </a:r>
          </a:p>
        </p:txBody>
      </p:sp>
      <p:sp>
        <p:nvSpPr>
          <p:cNvPr id="32808" name="Text Box 40"/>
          <p:cNvSpPr txBox="1">
            <a:spLocks noChangeArrowheads="1"/>
          </p:cNvSpPr>
          <p:nvPr/>
        </p:nvSpPr>
        <p:spPr bwMode="auto">
          <a:xfrm>
            <a:off x="6186488" y="4810125"/>
            <a:ext cx="1439862" cy="3762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28 pont</a:t>
            </a:r>
          </a:p>
        </p:txBody>
      </p:sp>
      <p:sp>
        <p:nvSpPr>
          <p:cNvPr id="32809" name="Line 41"/>
          <p:cNvSpPr>
            <a:spLocks noChangeShapeType="1"/>
          </p:cNvSpPr>
          <p:nvPr/>
        </p:nvSpPr>
        <p:spPr bwMode="auto">
          <a:xfrm>
            <a:off x="6902450" y="4318000"/>
            <a:ext cx="0" cy="4953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2810" name="Line 42"/>
          <p:cNvSpPr>
            <a:spLocks noChangeShapeType="1"/>
          </p:cNvSpPr>
          <p:nvPr/>
        </p:nvSpPr>
        <p:spPr bwMode="auto">
          <a:xfrm>
            <a:off x="3017838" y="4292600"/>
            <a:ext cx="0" cy="482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2811" name="Text Box 43"/>
          <p:cNvSpPr txBox="1">
            <a:spLocks noChangeArrowheads="1"/>
          </p:cNvSpPr>
          <p:nvPr/>
        </p:nvSpPr>
        <p:spPr bwMode="auto">
          <a:xfrm>
            <a:off x="2870200" y="5384800"/>
            <a:ext cx="3527425" cy="376238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Többletpont: </a:t>
            </a:r>
            <a:r>
              <a:rPr lang="hu-HU" b="1">
                <a:solidFill>
                  <a:srgbClr val="FF0000"/>
                </a:solidFill>
              </a:rPr>
              <a:t>28 pont</a:t>
            </a:r>
          </a:p>
        </p:txBody>
      </p:sp>
      <p:sp>
        <p:nvSpPr>
          <p:cNvPr id="32812" name="Text Box 44"/>
          <p:cNvSpPr txBox="1">
            <a:spLocks noChangeArrowheads="1"/>
          </p:cNvSpPr>
          <p:nvPr/>
        </p:nvSpPr>
        <p:spPr bwMode="auto">
          <a:xfrm>
            <a:off x="633413" y="3225800"/>
            <a:ext cx="4056062" cy="10795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600" b="1"/>
              <a:t>Emelt szintű érettségiért:</a:t>
            </a:r>
            <a:r>
              <a:rPr lang="hu-HU" sz="1600"/>
              <a:t> </a:t>
            </a:r>
          </a:p>
          <a:p>
            <a:pPr algn="ctr"/>
            <a:r>
              <a:rPr lang="hu-HU" sz="1600"/>
              <a:t>Egy vizsgáért </a:t>
            </a:r>
            <a:r>
              <a:rPr lang="hu-HU" sz="1600" b="1"/>
              <a:t>50 pont</a:t>
            </a:r>
            <a:r>
              <a:rPr lang="hu-HU" sz="1600"/>
              <a:t>. </a:t>
            </a:r>
          </a:p>
          <a:p>
            <a:pPr>
              <a:buFontTx/>
              <a:buChar char="-"/>
            </a:pPr>
            <a:r>
              <a:rPr lang="hu-HU" sz="1600"/>
              <a:t> ha az érettségi pontot abból számolják</a:t>
            </a:r>
          </a:p>
          <a:p>
            <a:pPr algn="ctr"/>
            <a:r>
              <a:rPr lang="hu-HU" sz="1600" b="1"/>
              <a:t>Összesen maximum 100 pont</a:t>
            </a:r>
          </a:p>
        </p:txBody>
      </p:sp>
      <p:sp>
        <p:nvSpPr>
          <p:cNvPr id="32813" name="Line 45"/>
          <p:cNvSpPr>
            <a:spLocks noChangeShapeType="1"/>
          </p:cNvSpPr>
          <p:nvPr/>
        </p:nvSpPr>
        <p:spPr bwMode="auto">
          <a:xfrm>
            <a:off x="7537450" y="2908300"/>
            <a:ext cx="0" cy="2921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2814" name="Line 46"/>
          <p:cNvSpPr>
            <a:spLocks noChangeShapeType="1"/>
          </p:cNvSpPr>
          <p:nvPr/>
        </p:nvSpPr>
        <p:spPr bwMode="auto">
          <a:xfrm>
            <a:off x="4440238" y="2870200"/>
            <a:ext cx="0" cy="330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2815" name="Text Box 47"/>
          <p:cNvSpPr txBox="1">
            <a:spLocks noChangeArrowheads="1"/>
          </p:cNvSpPr>
          <p:nvPr/>
        </p:nvSpPr>
        <p:spPr bwMode="auto">
          <a:xfrm>
            <a:off x="160338" y="6046788"/>
            <a:ext cx="3240087" cy="650875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b="1"/>
              <a:t>ÖSSZPONTSZÁM:</a:t>
            </a:r>
          </a:p>
          <a:p>
            <a:pPr algn="ctr"/>
            <a:r>
              <a:rPr lang="hu-HU" b="1">
                <a:solidFill>
                  <a:srgbClr val="FF0000"/>
                </a:solidFill>
              </a:rPr>
              <a:t>344 pont</a:t>
            </a:r>
          </a:p>
        </p:txBody>
      </p:sp>
      <p:sp>
        <p:nvSpPr>
          <p:cNvPr id="32817" name="Rectangle 49"/>
          <p:cNvSpPr>
            <a:spLocks noChangeArrowheads="1"/>
          </p:cNvSpPr>
          <p:nvPr/>
        </p:nvSpPr>
        <p:spPr bwMode="auto">
          <a:xfrm>
            <a:off x="4371975" y="6562725"/>
            <a:ext cx="8540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1000">
                <a:solidFill>
                  <a:schemeClr val="tx2"/>
                </a:solidFill>
              </a:rPr>
              <a:t>(forrás: OH)</a:t>
            </a:r>
          </a:p>
        </p:txBody>
      </p:sp>
      <p:grpSp>
        <p:nvGrpSpPr>
          <p:cNvPr id="2" name="Group 50"/>
          <p:cNvGrpSpPr>
            <a:grpSpLocks/>
          </p:cNvGrpSpPr>
          <p:nvPr/>
        </p:nvGrpSpPr>
        <p:grpSpPr bwMode="auto">
          <a:xfrm>
            <a:off x="3152775" y="5168900"/>
            <a:ext cx="2986088" cy="153988"/>
            <a:chOff x="1514" y="3232"/>
            <a:chExt cx="1145" cy="105"/>
          </a:xfrm>
        </p:grpSpPr>
        <p:sp>
          <p:nvSpPr>
            <p:cNvPr id="14390" name="Line 51"/>
            <p:cNvSpPr>
              <a:spLocks noChangeShapeType="1"/>
            </p:cNvSpPr>
            <p:nvPr/>
          </p:nvSpPr>
          <p:spPr bwMode="auto">
            <a:xfrm>
              <a:off x="1514" y="3232"/>
              <a:ext cx="576" cy="10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391" name="Line 52"/>
            <p:cNvSpPr>
              <a:spLocks noChangeShapeType="1"/>
            </p:cNvSpPr>
            <p:nvPr/>
          </p:nvSpPr>
          <p:spPr bwMode="auto">
            <a:xfrm flipH="1">
              <a:off x="2067" y="3241"/>
              <a:ext cx="592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3" name="Group 53"/>
          <p:cNvGrpSpPr>
            <a:grpSpLocks/>
          </p:cNvGrpSpPr>
          <p:nvPr/>
        </p:nvGrpSpPr>
        <p:grpSpPr bwMode="auto">
          <a:xfrm>
            <a:off x="314325" y="2895600"/>
            <a:ext cx="3390900" cy="3111500"/>
            <a:chOff x="198" y="1824"/>
            <a:chExt cx="2136" cy="1960"/>
          </a:xfrm>
        </p:grpSpPr>
        <p:sp>
          <p:nvSpPr>
            <p:cNvPr id="14388" name="Line 54"/>
            <p:cNvSpPr>
              <a:spLocks noChangeShapeType="1"/>
            </p:cNvSpPr>
            <p:nvPr/>
          </p:nvSpPr>
          <p:spPr bwMode="auto">
            <a:xfrm flipH="1">
              <a:off x="205" y="1824"/>
              <a:ext cx="8" cy="196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389" name="Line 55"/>
            <p:cNvSpPr>
              <a:spLocks noChangeShapeType="1"/>
            </p:cNvSpPr>
            <p:nvPr/>
          </p:nvSpPr>
          <p:spPr bwMode="auto">
            <a:xfrm flipH="1">
              <a:off x="198" y="3633"/>
              <a:ext cx="2136" cy="14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32824" name="Line 56"/>
          <p:cNvSpPr>
            <a:spLocks noChangeShapeType="1"/>
          </p:cNvSpPr>
          <p:nvPr/>
        </p:nvSpPr>
        <p:spPr bwMode="auto">
          <a:xfrm flipH="1">
            <a:off x="1747838" y="1168400"/>
            <a:ext cx="12700" cy="1079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graphicFrame>
        <p:nvGraphicFramePr>
          <p:cNvPr id="32825" name="Group 57"/>
          <p:cNvGraphicFramePr>
            <a:graphicFrameLocks noGrp="1"/>
          </p:cNvGraphicFramePr>
          <p:nvPr>
            <p:extLst/>
          </p:nvPr>
        </p:nvGraphicFramePr>
        <p:xfrm>
          <a:off x="5995988" y="1038225"/>
          <a:ext cx="2997200" cy="1246800"/>
        </p:xfrm>
        <a:graphic>
          <a:graphicData uri="http://schemas.openxmlformats.org/drawingml/2006/table">
            <a:tbl>
              <a:tblPr/>
              <a:tblGrid>
                <a:gridCol w="116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Magyar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77 %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Történelem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Matematika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Informatika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82 %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Német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2857" name="Rectangle 89"/>
          <p:cNvSpPr>
            <a:spLocks noChangeArrowheads="1"/>
          </p:cNvSpPr>
          <p:nvPr/>
        </p:nvSpPr>
        <p:spPr bwMode="auto">
          <a:xfrm>
            <a:off x="5940425" y="1498600"/>
            <a:ext cx="3116263" cy="579438"/>
          </a:xfrm>
          <a:prstGeom prst="rect">
            <a:avLst/>
          </a:prstGeom>
          <a:solidFill>
            <a:srgbClr val="000080">
              <a:alpha val="2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63715043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8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8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2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8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8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8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28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2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2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2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28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28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2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2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28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28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28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28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2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28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28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2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2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2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28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28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28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28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2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2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2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28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28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28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28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0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0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450"/>
                            </p:stCondLst>
                            <p:childTnLst>
                              <p:par>
                                <p:cTn id="1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28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28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32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03" grpId="0" animBg="1"/>
      <p:bldP spid="32805" grpId="0" animBg="1"/>
      <p:bldP spid="32806" grpId="0" animBg="1"/>
      <p:bldP spid="32807" grpId="0" animBg="1"/>
      <p:bldP spid="32808" grpId="0" animBg="1"/>
      <p:bldP spid="32809" grpId="0" animBg="1"/>
      <p:bldP spid="32810" grpId="0" animBg="1"/>
      <p:bldP spid="32811" grpId="0" animBg="1"/>
      <p:bldP spid="32812" grpId="0" animBg="1"/>
      <p:bldP spid="32813" grpId="0" animBg="1"/>
      <p:bldP spid="32814" grpId="0" animBg="1"/>
      <p:bldP spid="32815" grpId="0" animBg="1"/>
      <p:bldP spid="32815" grpId="1" animBg="1"/>
      <p:bldP spid="32817" grpId="0"/>
      <p:bldP spid="32824" grpId="0" animBg="1"/>
      <p:bldP spid="32857" grpId="0" animBg="1"/>
    </p:bldLst>
  </p:timing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3527</TotalTime>
  <Words>1517</Words>
  <Application>Microsoft Office PowerPoint</Application>
  <PresentationFormat>Diavetítés a képernyőre (4:3 oldalarány)</PresentationFormat>
  <Paragraphs>441</Paragraphs>
  <Slides>21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21</vt:i4>
      </vt:variant>
    </vt:vector>
  </HeadingPairs>
  <TitlesOfParts>
    <vt:vector size="26" baseType="lpstr">
      <vt:lpstr>Arial</vt:lpstr>
      <vt:lpstr>Symbol</vt:lpstr>
      <vt:lpstr>Times New Roman</vt:lpstr>
      <vt:lpstr>Wingdings</vt:lpstr>
      <vt:lpstr>Alapértelmezett terv</vt:lpstr>
      <vt:lpstr>Tájékoztató  a felsőoktatási felvételi eljárásról és az emelt szintű képzés választásról</vt:lpstr>
      <vt:lpstr>Pontszámítási rendszer (2017.02.22)</vt:lpstr>
      <vt:lpstr>Emelt szintű- vagy középszintű érettségi?</vt:lpstr>
      <vt:lpstr>PowerPoint-bemutató</vt:lpstr>
      <vt:lpstr>2018-tól megkövetelt emelt szintű érettségi</vt:lpstr>
      <vt:lpstr>2018-tól megkövetelt emelt szintű érettségi</vt:lpstr>
      <vt:lpstr>Kurrens egyetemi szakok érettségi tárgyai</vt:lpstr>
      <vt:lpstr>Gépészmérnök I.</vt:lpstr>
      <vt:lpstr>Gépészmérnök II.</vt:lpstr>
      <vt:lpstr>Jogász-irány I.</vt:lpstr>
      <vt:lpstr>Jogász-irány II.</vt:lpstr>
      <vt:lpstr>Emelt- vagy közép szintű felkészítés?</vt:lpstr>
      <vt:lpstr>A Lovassy László Gimnázium kínálata</vt:lpstr>
      <vt:lpstr>A Lovassy László Gimnázium kínálata</vt:lpstr>
      <vt:lpstr>A Lovassy László Gimnázium kínálata</vt:lpstr>
      <vt:lpstr>A MAXIMÁLIS óraszám  alakulása 11. és 12.-ben</vt:lpstr>
      <vt:lpstr>Az emelt szintű képzés jelentkezési rendje</vt:lpstr>
      <vt:lpstr>Az emelt szintű képzés a két utolsó évben</vt:lpstr>
      <vt:lpstr>A 11-12. évfolyam újdonsága</vt:lpstr>
      <vt:lpstr>Második idegen nyelv</vt:lpstr>
      <vt:lpstr>Köszönjük a figyelmüket!</vt:lpstr>
    </vt:vector>
  </TitlesOfParts>
  <Company>Otthon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Pálffy Zoltán</dc:creator>
  <cp:lastModifiedBy>Pálffy Zoltán</cp:lastModifiedBy>
  <cp:revision>253</cp:revision>
  <cp:lastPrinted>2014-02-18T14:19:30Z</cp:lastPrinted>
  <dcterms:created xsi:type="dcterms:W3CDTF">2006-02-28T13:54:26Z</dcterms:created>
  <dcterms:modified xsi:type="dcterms:W3CDTF">2017-02-19T09:23:55Z</dcterms:modified>
</cp:coreProperties>
</file>