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316" r:id="rId3"/>
    <p:sldId id="317" r:id="rId4"/>
    <p:sldId id="318" r:id="rId5"/>
    <p:sldId id="312" r:id="rId6"/>
    <p:sldId id="297" r:id="rId7"/>
    <p:sldId id="303" r:id="rId8"/>
    <p:sldId id="304" r:id="rId9"/>
    <p:sldId id="313" r:id="rId10"/>
    <p:sldId id="314" r:id="rId11"/>
    <p:sldId id="272" r:id="rId12"/>
    <p:sldId id="276" r:id="rId13"/>
    <p:sldId id="263" r:id="rId14"/>
    <p:sldId id="306" r:id="rId15"/>
    <p:sldId id="305" r:id="rId16"/>
    <p:sldId id="268" r:id="rId17"/>
    <p:sldId id="307" r:id="rId18"/>
    <p:sldId id="266" r:id="rId19"/>
    <p:sldId id="267" r:id="rId20"/>
    <p:sldId id="310" r:id="rId21"/>
    <p:sldId id="311" r:id="rId22"/>
    <p:sldId id="269" r:id="rId23"/>
  </p:sldIdLst>
  <p:sldSz cx="9144000" cy="6858000" type="screen4x3"/>
  <p:notesSz cx="6761163" cy="99425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FF0000"/>
    <a:srgbClr val="FFCC00"/>
    <a:srgbClr val="FF9933"/>
    <a:srgbClr val="000066"/>
    <a:srgbClr val="21E534"/>
    <a:srgbClr val="66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0" autoAdjust="0"/>
    <p:restoredTop sz="94595" autoAdjust="0"/>
  </p:normalViewPr>
  <p:slideViewPr>
    <p:cSldViewPr snapToGrid="0">
      <p:cViewPr varScale="1">
        <p:scale>
          <a:sx n="70" d="100"/>
          <a:sy n="70" d="100"/>
        </p:scale>
        <p:origin x="131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2905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B261BC-2227-4E0E-B118-CD2192CCB305}" type="datetimeFigureOut">
              <a:rPr lang="hu-HU"/>
              <a:pPr>
                <a:defRPr/>
              </a:pPr>
              <a:t>2018. 05. 30.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2905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C7CD45-6DE3-45F3-A0B0-70281816D1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344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BDA7C-7610-48D0-B640-C0D8DB1C66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FA41-D077-44CB-820D-AA2935A54D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1268413"/>
            <a:ext cx="2078037" cy="4897437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81713" cy="489743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BA2-8C95-466F-BCB0-958C107242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301037" cy="6477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9138"/>
            <a:ext cx="8229600" cy="4176712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2013-E472-481D-B6EC-3ED178BC38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F19B-3727-4CD6-8C59-8EC08AA52F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CE64C-C037-4159-B00B-3B0C119F33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B1E1-0E1F-45E9-8606-E736CE4A4B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9C2D1-D4C8-469E-920F-B2D85A7554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0923-5B5E-4ACD-9598-62D2403FCD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CA142-DB56-4453-B902-8D3D5DC3FF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05FB-B380-434F-8C6F-AE56779F9E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1F95-8F8B-4FC0-A95C-07133F5B7B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CC99"/>
          </a:solidFill>
          <a:ln w="254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8301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83C0646-E737-46F0-B24E-B56505C2DF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033" name="Picture 11" descr="om_fejlec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4450" y="128588"/>
            <a:ext cx="51816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250825" y="260350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2000" b="1">
                <a:solidFill>
                  <a:schemeClr val="accent2"/>
                </a:solidFill>
                <a:cs typeface="+mn-cs"/>
              </a:rPr>
              <a:t>Emelt- vagy középszintű felkészítés?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G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Tájékoztató</a:t>
            </a:r>
            <a:br>
              <a:rPr lang="hu-HU" dirty="0"/>
            </a:br>
            <a:br>
              <a:rPr lang="hu-HU" dirty="0"/>
            </a:br>
            <a:r>
              <a:rPr lang="hu-HU" sz="2000" b="0" i="1" dirty="0"/>
              <a:t>a felsőoktatási felvételi eljárásról és az emelt szintű képzés választásról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i="1" dirty="0"/>
              <a:t>2018. február 21.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4339" name="Rectangle 36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Gépészmérnök II.</a:t>
            </a:r>
            <a:endParaRPr lang="hu-HU" b="0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0 pont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3017838" y="4292600"/>
            <a:ext cx="0" cy="48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344 pont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4390" name="Line 51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1" name="Line 52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4388" name="Line 54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9" name="Line 55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2824" name="Line 56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32825" name="Group 57"/>
          <p:cNvGraphicFramePr>
            <a:graphicFrameLocks noGrp="1"/>
          </p:cNvGraphicFramePr>
          <p:nvPr>
            <p:extLst/>
          </p:nvPr>
        </p:nvGraphicFramePr>
        <p:xfrm>
          <a:off x="5995988" y="1038225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5940425" y="1498600"/>
            <a:ext cx="3116263" cy="579438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371504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5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 animBg="1"/>
      <p:bldP spid="32805" grpId="0" animBg="1"/>
      <p:bldP spid="32806" grpId="0" animBg="1"/>
      <p:bldP spid="32807" grpId="0" animBg="1"/>
      <p:bldP spid="32808" grpId="0" animBg="1"/>
      <p:bldP spid="32809" grpId="0" animBg="1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  <p:bldP spid="32815" grpId="1" animBg="1"/>
      <p:bldP spid="32817" grpId="0"/>
      <p:bldP spid="32824" grpId="0" animBg="1"/>
      <p:bldP spid="328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Jogász-irány I.</a:t>
            </a:r>
            <a:endParaRPr lang="hu-HU" b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81 pont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173 pont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80,8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8286" name="Group 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315845"/>
              </p:ext>
            </p:extLst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Biológia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711" name="Group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66711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186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1355" name="Line 184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6" name="Line 185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715" name="Line 187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191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1353" name="Line 190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4" name="Line 189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334 pont</a:t>
            </a:r>
          </a:p>
        </p:txBody>
      </p:sp>
      <p:sp>
        <p:nvSpPr>
          <p:cNvPr id="22720" name="Line 192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721" name="Rectangle 193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0" grpId="1" animBg="1"/>
      <p:bldP spid="8195" grpId="0"/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39" grpId="0" animBg="1"/>
      <p:bldP spid="22536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52" grpId="0" animBg="1"/>
      <p:bldP spid="22553" grpId="0" animBg="1"/>
      <p:bldP spid="22554" grpId="0" animBg="1"/>
      <p:bldP spid="22715" grpId="0" animBg="1"/>
      <p:bldP spid="22530" grpId="0" animBg="1"/>
      <p:bldP spid="22720" grpId="0" animBg="1"/>
      <p:bldP spid="22549" grpId="0" animBg="1"/>
      <p:bldP spid="227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0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488293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4524375" y="1485900"/>
            <a:ext cx="3987800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12324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Jogász-irány II.</a:t>
            </a:r>
            <a:endParaRPr lang="hu-HU" b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50 pont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17838" y="4330700"/>
            <a:ext cx="0" cy="444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78 pont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809" name="Text Box 89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418 pont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2343" name="Line 95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4" name="Line 96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2341" name="Line 90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2" name="Line 97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0819" name="Line 99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22" grpId="0" animBg="1"/>
      <p:bldP spid="30725" grpId="0" animBg="1"/>
      <p:bldP spid="30726" grpId="0" animBg="1"/>
      <p:bldP spid="30729" grpId="0" animBg="1"/>
      <p:bldP spid="30730" grpId="0" animBg="1"/>
      <p:bldP spid="30732" grpId="0" animBg="1"/>
      <p:bldP spid="30733" grpId="0" animBg="1"/>
      <p:bldP spid="30735" grpId="0" animBg="1"/>
      <p:bldP spid="30736" grpId="0" animBg="1"/>
      <p:bldP spid="30738" grpId="0" animBg="1"/>
      <p:bldP spid="30739" grpId="0" animBg="1"/>
      <p:bldP spid="30809" grpId="0" animBg="1"/>
      <p:bldP spid="30809" grpId="1" animBg="1"/>
      <p:bldP spid="30811" grpId="0" animBg="1"/>
      <p:bldP spid="30812" grpId="0"/>
      <p:bldP spid="308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Emelt- vagy közép szintű felkészítés?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9"/>
            <a:ext cx="8229600" cy="29613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a pályairány előírja;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kurrens szak a cél;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a pályairányt meghatározó tantárgyból megalapozottabb tudást szeretne;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, ha nemcsak bejutni szeretne az egyetemre.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...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hu-HU" dirty="0"/>
              <a:t>       csak akkor, ha valóban tanulni szeretne.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6088" y="5122863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1444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>
                <a:solidFill>
                  <a:srgbClr val="FF0000"/>
                </a:solidFill>
              </a:rPr>
              <a:t>Német nemzetiségi tagozat (10.B osztály) </a:t>
            </a:r>
            <a:br>
              <a:rPr lang="hu-HU" sz="2000" b="1" dirty="0">
                <a:solidFill>
                  <a:srgbClr val="FF0000"/>
                </a:solidFill>
              </a:rPr>
            </a:br>
            <a:r>
              <a:rPr lang="hu-HU" sz="2000" b="1" dirty="0">
                <a:solidFill>
                  <a:srgbClr val="FF0000"/>
                </a:solidFill>
              </a:rPr>
              <a:t>Kiemelt angol nyelvi képzés (10.D1 osztály)</a:t>
            </a:r>
            <a:br>
              <a:rPr lang="hu-HU" sz="2000" b="1" dirty="0">
                <a:solidFill>
                  <a:srgbClr val="FF0000"/>
                </a:solidFill>
              </a:rPr>
            </a:br>
            <a:r>
              <a:rPr lang="hu-HU" sz="2000" b="1" dirty="0">
                <a:solidFill>
                  <a:srgbClr val="FF0000"/>
                </a:solidFill>
              </a:rPr>
              <a:t>Arany János Tehetséggondozó Program (10.D2 osztály)</a:t>
            </a:r>
          </a:p>
          <a:p>
            <a:pPr eaLnBrk="1" hangingPunct="1"/>
            <a:r>
              <a:rPr lang="hu-HU" sz="2000" b="1" dirty="0"/>
              <a:t>2 sávból LEHET 1-1 tantárgyat választaniuk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1. sáv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600" y="4089398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matematika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biológia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magyar nyelv és irodalom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7365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2. sáv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073650" y="4089400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történelem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fizika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kémia</a:t>
            </a: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3976688" y="4865688"/>
            <a:ext cx="1117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08902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 dirty="0">
                <a:latin typeface="Times New Roman" pitchFamily="18" charset="0"/>
              </a:rPr>
              <a:t>A plusz 2 óra pl.: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kedd 4. óra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 csütörtök 2. óra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55307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 dirty="0">
                <a:latin typeface="Times New Roman" pitchFamily="18" charset="0"/>
              </a:rPr>
              <a:t>A plusz 2 óra pl.: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hétfő 4. óra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 szerda 2. óra</a:t>
            </a:r>
          </a:p>
        </p:txBody>
      </p:sp>
    </p:spTree>
    <p:extLst>
      <p:ext uri="{BB962C8B-B14F-4D97-AF65-F5344CB8AC3E}">
        <p14:creationId xmlns:p14="http://schemas.microsoft.com/office/powerpoint/2010/main" val="3483507442"/>
      </p:ext>
    </p:extLst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2079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>
                <a:solidFill>
                  <a:srgbClr val="FF0000"/>
                </a:solidFill>
              </a:rPr>
              <a:t>Matematika tagozat (10.A osztály)</a:t>
            </a:r>
          </a:p>
          <a:p>
            <a:pPr eaLnBrk="1" hangingPunct="1"/>
            <a:r>
              <a:rPr lang="hu-HU" sz="2000" b="1" dirty="0"/>
              <a:t>A matematikát emelt óraszámban tanulják (heti 7 óra)</a:t>
            </a:r>
          </a:p>
          <a:p>
            <a:pPr eaLnBrk="1" hangingPunct="1"/>
            <a:r>
              <a:rPr lang="hu-HU" sz="2000" b="1" dirty="0"/>
              <a:t>1 tantárgyat LEHET választani a </a:t>
            </a:r>
          </a:p>
          <a:p>
            <a:pPr lvl="1" eaLnBrk="1" hangingPunct="1"/>
            <a:r>
              <a:rPr lang="hu-HU" sz="1600" b="1" dirty="0"/>
              <a:t>fizika</a:t>
            </a:r>
          </a:p>
          <a:p>
            <a:pPr lvl="1" eaLnBrk="1" hangingPunct="1"/>
            <a:r>
              <a:rPr lang="hu-HU" sz="1600" b="1" dirty="0"/>
              <a:t>kémia </a:t>
            </a:r>
          </a:p>
          <a:p>
            <a:pPr lvl="1" eaLnBrk="1" hangingPunct="1"/>
            <a:r>
              <a:rPr lang="hu-HU" sz="1600" b="1" dirty="0"/>
              <a:t>történelem tantárgyak közül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4259262"/>
            <a:ext cx="8461375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G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hu-HU" sz="2000" b="1" kern="0" dirty="0">
                <a:solidFill>
                  <a:srgbClr val="FF0000"/>
                </a:solidFill>
              </a:rPr>
              <a:t>Informatika tagozat (10.C osztály)</a:t>
            </a:r>
          </a:p>
          <a:p>
            <a:pPr eaLnBrk="1" hangingPunct="1"/>
            <a:r>
              <a:rPr lang="hu-HU" sz="2000" b="1" kern="0" dirty="0"/>
              <a:t>A matematikát emelt óraszámban tanulják (heti 5 óra)</a:t>
            </a:r>
          </a:p>
          <a:p>
            <a:pPr eaLnBrk="1" hangingPunct="1"/>
            <a:r>
              <a:rPr lang="hu-HU" sz="2000" b="1" kern="0" dirty="0"/>
              <a:t>1 tantárgyat LEHET választani a </a:t>
            </a:r>
          </a:p>
          <a:p>
            <a:pPr lvl="1" eaLnBrk="1" hangingPunct="1"/>
            <a:r>
              <a:rPr lang="hu-HU" sz="1600" b="1" kern="0" dirty="0"/>
              <a:t>fizika</a:t>
            </a:r>
          </a:p>
          <a:p>
            <a:pPr lvl="1" eaLnBrk="1" hangingPunct="1"/>
            <a:r>
              <a:rPr lang="hu-HU" sz="1600" b="1" kern="0" dirty="0"/>
              <a:t>kémia </a:t>
            </a:r>
          </a:p>
          <a:p>
            <a:pPr lvl="1" eaLnBrk="1" hangingPunct="1"/>
            <a:r>
              <a:rPr lang="hu-HU" sz="1600" b="1" kern="0" dirty="0"/>
              <a:t>történelem tantárgyak közül</a:t>
            </a:r>
          </a:p>
          <a:p>
            <a:pPr eaLnBrk="1" hangingPunct="1"/>
            <a:r>
              <a:rPr lang="hu-HU" sz="2000" b="1" kern="0" dirty="0"/>
              <a:t>Informatika órájuk is van (11-ben 2 óra 12-ben 4 óra)</a:t>
            </a:r>
          </a:p>
        </p:txBody>
      </p:sp>
    </p:spTree>
    <p:extLst>
      <p:ext uri="{BB962C8B-B14F-4D97-AF65-F5344CB8AC3E}">
        <p14:creationId xmlns:p14="http://schemas.microsoft.com/office/powerpoint/2010/main" val="2601185040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5142"/>
            <a:ext cx="8461375" cy="4815858"/>
          </a:xfrm>
        </p:spPr>
        <p:txBody>
          <a:bodyPr/>
          <a:lstStyle/>
          <a:p>
            <a:pPr eaLnBrk="1" hangingPunct="1"/>
            <a:r>
              <a:rPr lang="hu-HU" sz="2000" b="1" dirty="0"/>
              <a:t>2 tárgy</a:t>
            </a:r>
            <a:r>
              <a:rPr lang="hu-HU" sz="2000" dirty="0"/>
              <a:t>at LEHET választani a 10.B és a 10.D osztályban!</a:t>
            </a:r>
          </a:p>
          <a:p>
            <a:pPr eaLnBrk="1" hangingPunct="1"/>
            <a:r>
              <a:rPr lang="hu-HU" sz="2000" b="1" dirty="0"/>
              <a:t>1 tárgy</a:t>
            </a:r>
            <a:r>
              <a:rPr lang="hu-HU" sz="2000" dirty="0"/>
              <a:t>at LEHET választani a 10.A és a 10.C osztályban!</a:t>
            </a:r>
          </a:p>
          <a:p>
            <a:pPr eaLnBrk="1" hangingPunct="1"/>
            <a:r>
              <a:rPr lang="hu-HU" sz="2000" dirty="0"/>
              <a:t>Általában minden tantárgyból </a:t>
            </a:r>
            <a:r>
              <a:rPr lang="hu-HU" sz="2000" b="1" dirty="0"/>
              <a:t>+ 2 órát jelent</a:t>
            </a:r>
            <a:r>
              <a:rPr lang="hu-HU" sz="2000" dirty="0"/>
              <a:t> hetente!</a:t>
            </a:r>
            <a:endParaRPr lang="hu-HU" sz="1400" dirty="0"/>
          </a:p>
          <a:p>
            <a:pPr lvl="1" eaLnBrk="1" hangingPunct="1"/>
            <a:r>
              <a:rPr lang="hu-HU" sz="1800" u="sng" dirty="0"/>
              <a:t>matematika</a:t>
            </a:r>
            <a:r>
              <a:rPr lang="hu-HU" sz="1800" dirty="0"/>
              <a:t>: 11. évfolyamon heti 3+2 = 5 óra</a:t>
            </a:r>
          </a:p>
          <a:p>
            <a:pPr lvl="1" eaLnBrk="1" hangingPunct="1"/>
            <a:r>
              <a:rPr lang="hu-HU" sz="1800" u="sng" dirty="0"/>
              <a:t>magyar nyelv és irodalom</a:t>
            </a:r>
            <a:r>
              <a:rPr lang="hu-HU" sz="1800" dirty="0"/>
              <a:t>: 11. évfolyamon heti 4+2 = 6 óra</a:t>
            </a:r>
          </a:p>
          <a:p>
            <a:pPr lvl="1" eaLnBrk="1" hangingPunct="1"/>
            <a:r>
              <a:rPr lang="hu-HU" sz="1800" u="sng" dirty="0"/>
              <a:t>biológia</a:t>
            </a:r>
            <a:r>
              <a:rPr lang="hu-HU" sz="1800" dirty="0"/>
              <a:t>: 11. évfolyamon heti 2+</a:t>
            </a:r>
            <a:r>
              <a:rPr lang="hu-HU" sz="1800" dirty="0" err="1"/>
              <a:t>2</a:t>
            </a:r>
            <a:r>
              <a:rPr lang="hu-HU" sz="1800" dirty="0"/>
              <a:t> = 4 óra</a:t>
            </a:r>
          </a:p>
          <a:p>
            <a:pPr lvl="1" eaLnBrk="1" hangingPunct="1"/>
            <a:r>
              <a:rPr lang="hu-HU" sz="1800" u="sng" dirty="0"/>
              <a:t>történelem</a:t>
            </a:r>
            <a:r>
              <a:rPr lang="hu-HU" sz="1800" dirty="0"/>
              <a:t>: 11. évfolyamon heti 3+2 = 5 óra</a:t>
            </a:r>
          </a:p>
          <a:p>
            <a:pPr lvl="1" eaLnBrk="1" hangingPunct="1"/>
            <a:r>
              <a:rPr lang="hu-HU" sz="1800" u="sng" dirty="0"/>
              <a:t>fizika</a:t>
            </a:r>
            <a:r>
              <a:rPr lang="hu-HU" sz="1800" dirty="0"/>
              <a:t>: 11. évfolyamon heti 2+</a:t>
            </a:r>
            <a:r>
              <a:rPr lang="hu-HU" sz="1800" dirty="0" err="1"/>
              <a:t>2</a:t>
            </a:r>
            <a:r>
              <a:rPr lang="hu-HU" sz="1800" dirty="0"/>
              <a:t> = 4 óra</a:t>
            </a:r>
          </a:p>
          <a:p>
            <a:pPr lvl="1" eaLnBrk="1" hangingPunct="1"/>
            <a:r>
              <a:rPr lang="hu-HU" sz="1800" u="sng" dirty="0"/>
              <a:t>kémia</a:t>
            </a:r>
            <a:r>
              <a:rPr lang="hu-HU" sz="1800" dirty="0"/>
              <a:t>: 11. évfolyamon heti 0+2 = </a:t>
            </a:r>
            <a:r>
              <a:rPr lang="hu-HU" sz="1800" dirty="0" err="1"/>
              <a:t>2</a:t>
            </a:r>
            <a:r>
              <a:rPr lang="hu-HU" sz="1800" dirty="0"/>
              <a:t> óra</a:t>
            </a:r>
          </a:p>
          <a:p>
            <a:pPr eaLnBrk="1" hangingPunct="1"/>
            <a:r>
              <a:rPr lang="hu-HU" sz="2000" dirty="0"/>
              <a:t>Az emelt és középszint képzése külön válik </a:t>
            </a:r>
            <a:r>
              <a:rPr lang="hu-HU" sz="1200" dirty="0"/>
              <a:t>(kivéve a biológia)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MAXIMÁLIS óraszám </a:t>
            </a:r>
            <a:br>
              <a:rPr lang="hu-HU" dirty="0"/>
            </a:br>
            <a:r>
              <a:rPr lang="hu-HU" dirty="0"/>
              <a:t>alakulása 11. és 12.-ben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112737"/>
              </p:ext>
            </p:extLst>
          </p:nvPr>
        </p:nvGraphicFramePr>
        <p:xfrm>
          <a:off x="457200" y="2154238"/>
          <a:ext cx="8229600" cy="384048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318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Osztály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Összes óra 11.-ben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Összes óra 12.-ben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Matematika tagozat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Német nemzetiségi tagozat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Informatika tagozat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Kiemelt angol nyelvi képzés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/>
                        <a:t>Arany János Tehetséggondozó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192619"/>
      </p:ext>
    </p:extLst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Az emelt szintű képzés jelentkezési rendje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32176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/>
              <a:t>2018. március 2. (péntek)</a:t>
            </a:r>
            <a:endParaRPr lang="hu-HU" dirty="0"/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/>
              <a:t>osztálylista, melyen jelölni kell mindenkinek, hogy mit szeretne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/>
              <a:t>2018. </a:t>
            </a:r>
            <a:r>
              <a:rPr lang="hu-HU" b="1"/>
              <a:t>március 26. </a:t>
            </a:r>
            <a:r>
              <a:rPr lang="hu-HU" b="1" dirty="0"/>
              <a:t>(hétfő)</a:t>
            </a:r>
            <a:endParaRPr lang="hu-HU" dirty="0"/>
          </a:p>
          <a:p>
            <a:pPr marL="522288" lvl="1" indent="0" eaLnBrk="1" hangingPunct="1">
              <a:lnSpc>
                <a:spcPct val="90000"/>
              </a:lnSpc>
              <a:buNone/>
            </a:pPr>
            <a:r>
              <a:rPr lang="hu-HU" i="1" dirty="0"/>
              <a:t>az induló csoportok és a várhatóan a csoportokban tanító tanárok ismeretében a jelentkezések megerősítése esetleges, módosítása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/>
              <a:t>2018. május 18. (péntek)</a:t>
            </a:r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/>
              <a:t>a végleges, szülő által aláírt jelentkezési kérelem beadása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7513" y="5232893"/>
            <a:ext cx="8251825" cy="6286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 dirty="0">
                <a:solidFill>
                  <a:srgbClr val="FFCC00"/>
                </a:solidFill>
              </a:rPr>
              <a:t>Módosításra a későbbiekben NINCS lehetőség!</a:t>
            </a:r>
            <a:endParaRPr lang="hu-HU" sz="2400" b="1" dirty="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/>
              <a:t>Az emelt szintű képzés a két utolsó évben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613150"/>
          </a:xfrm>
        </p:spPr>
        <p:txBody>
          <a:bodyPr/>
          <a:lstStyle/>
          <a:p>
            <a:pPr eaLnBrk="1" hangingPunct="1"/>
            <a:r>
              <a:rPr lang="hu-HU" dirty="0"/>
              <a:t>A számonkérés szempontjából </a:t>
            </a:r>
            <a:r>
              <a:rPr lang="hu-HU" b="1" dirty="0"/>
              <a:t>ugyanúgy kezelendő, mint a kötelező képzések, tantárgyak</a:t>
            </a:r>
            <a:r>
              <a:rPr lang="hu-HU" dirty="0"/>
              <a:t>.</a:t>
            </a:r>
          </a:p>
          <a:p>
            <a:pPr eaLnBrk="1" hangingPunct="1"/>
            <a:r>
              <a:rPr lang="hu-HU" dirty="0"/>
              <a:t>Évközben módosítási, </a:t>
            </a:r>
            <a:r>
              <a:rPr lang="hu-HU" b="1" dirty="0"/>
              <a:t>leadási lehetőség csak külön igazgatói engedéllyel félévkor</a:t>
            </a:r>
            <a:r>
              <a:rPr lang="hu-HU" dirty="0"/>
              <a:t>!</a:t>
            </a:r>
          </a:p>
          <a:p>
            <a:pPr eaLnBrk="1" hangingPunct="1"/>
            <a:r>
              <a:rPr lang="hu-HU" u="sng" dirty="0"/>
              <a:t>11. év végi lehetőség</a:t>
            </a:r>
            <a:r>
              <a:rPr lang="hu-HU" dirty="0"/>
              <a:t>:</a:t>
            </a:r>
          </a:p>
          <a:p>
            <a:pPr marL="522288" lvl="1" indent="14288" eaLnBrk="1" hangingPunct="1">
              <a:buFontTx/>
              <a:buNone/>
            </a:pPr>
            <a:r>
              <a:rPr lang="hu-HU" b="1" dirty="0"/>
              <a:t>2019. május 20</a:t>
            </a:r>
            <a:r>
              <a:rPr lang="hu-HU" dirty="0"/>
              <a:t>-ig: az iskola igazgatójához kérelemmel lehet fordulni </a:t>
            </a:r>
          </a:p>
          <a:p>
            <a:pPr lvl="2" eaLnBrk="1" hangingPunct="1"/>
            <a:r>
              <a:rPr lang="hu-HU" dirty="0"/>
              <a:t>a leadásról vagy </a:t>
            </a:r>
          </a:p>
          <a:p>
            <a:pPr lvl="2" eaLnBrk="1" hangingPunct="1"/>
            <a:r>
              <a:rPr lang="hu-HU" dirty="0"/>
              <a:t>a tantárgyváltásról (különbözeti vizsga!)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6088" y="5729288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Pontszámítási rendszer </a:t>
            </a:r>
            <a:r>
              <a:rPr lang="hu-HU" dirty="0">
                <a:solidFill>
                  <a:schemeClr val="tx1"/>
                </a:solidFill>
              </a:rPr>
              <a:t>(2018.05.24.)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5288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Tanulmányi pontok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276600" y="1960563"/>
            <a:ext cx="25923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Érettségi pontok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227763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Többletpontok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95288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276600" y="24638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200 pont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6227763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100 pont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68313" y="3128963"/>
            <a:ext cx="2447925" cy="3733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AutoNum type="alphaUcPeriod"/>
            </a:pPr>
            <a:r>
              <a:rPr lang="hu-HU" sz="1400" b="1" dirty="0">
                <a:latin typeface="Times New Roman" pitchFamily="18" charset="0"/>
              </a:rPr>
              <a:t> Középiskolai eredmények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1.</a:t>
            </a:r>
            <a:r>
              <a:rPr lang="hu-HU" sz="1400" b="1" dirty="0">
                <a:latin typeface="Times New Roman" pitchFamily="18" charset="0"/>
              </a:rPr>
              <a:t> </a:t>
            </a:r>
            <a:r>
              <a:rPr lang="hu-HU" sz="1400" dirty="0">
                <a:latin typeface="Times New Roman" pitchFamily="18" charset="0"/>
              </a:rPr>
              <a:t>magyar nyelv- és irodalom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2. matematika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3. történelem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4. idegen nyelv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5. választott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hu-HU" sz="1400" b="1" dirty="0" err="1">
                <a:solidFill>
                  <a:srgbClr val="FF0000"/>
                </a:solidFill>
                <a:latin typeface="Times New Roman" pitchFamily="18" charset="0"/>
              </a:rPr>
              <a:t>természettudo-mányos</a:t>
            </a:r>
            <a:r>
              <a:rPr lang="hu-HU" sz="1400" dirty="0">
                <a:latin typeface="Times New Roman" pitchFamily="18" charset="0"/>
              </a:rPr>
              <a:t> tárgy eredményének kétszerese.</a:t>
            </a:r>
          </a:p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B. Érettségi bizonyítvány</a:t>
            </a:r>
            <a:r>
              <a:rPr lang="hu-HU" sz="1400" dirty="0">
                <a:latin typeface="Times New Roman" pitchFamily="18" charset="0"/>
              </a:rPr>
              <a:t>ban szereplő 4 kötelező és egy 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szabadon választott tárgy </a:t>
            </a:r>
            <a:r>
              <a:rPr lang="hu-HU" sz="1400" dirty="0">
                <a:latin typeface="Times New Roman" pitchFamily="18" charset="0"/>
              </a:rPr>
              <a:t>százalékos eredményének átlaga.</a:t>
            </a:r>
          </a:p>
          <a:p>
            <a:pPr>
              <a:spcBef>
                <a:spcPct val="3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348038" y="3128963"/>
            <a:ext cx="2519362" cy="1474787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A felsőoktatási intézmény által előírt kettő érettségi tárgy százalékos eredményének összege.</a:t>
            </a:r>
            <a:endParaRPr lang="hu-HU" sz="1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100-100 pont</a:t>
            </a:r>
            <a:br>
              <a:rPr lang="hu-HU" sz="1400" b="1" dirty="0">
                <a:latin typeface="Times New Roman" pitchFamily="18" charset="0"/>
              </a:rPr>
            </a:br>
            <a:endParaRPr lang="hu-HU" sz="1400" b="1" dirty="0">
              <a:latin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227763" y="3128963"/>
            <a:ext cx="2519362" cy="2677656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ct val="50000"/>
              </a:spcBef>
              <a:buAutoNum type="arabicPeriod"/>
              <a:tabLst>
                <a:tab pos="2333625" algn="r"/>
              </a:tabLst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Emelt szintű érettségiért </a:t>
            </a:r>
            <a:br>
              <a:rPr lang="hu-H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50 pont.	</a:t>
            </a:r>
            <a:r>
              <a:rPr lang="hu-HU" sz="1200" dirty="0">
                <a:solidFill>
                  <a:srgbClr val="FF0000"/>
                </a:solidFill>
                <a:highlight>
                  <a:srgbClr val="FF9933"/>
                </a:highlight>
                <a:latin typeface="Times New Roman" pitchFamily="18" charset="0"/>
                <a:cs typeface="Times New Roman" pitchFamily="18" charset="0"/>
              </a:rPr>
              <a:t>(csak a 2.-ért!)</a:t>
            </a:r>
            <a:endParaRPr lang="hu-HU" sz="1400" b="1" dirty="0">
              <a:highlight>
                <a:srgbClr val="FF9933"/>
              </a:highlight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2. Nyelvvizsgaért (</a:t>
            </a:r>
            <a:r>
              <a:rPr lang="hu-HU" sz="1400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.: 40 p)</a:t>
            </a:r>
            <a:br>
              <a:rPr lang="hu-HU" sz="1400" b="1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középfokú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28 pont </a:t>
            </a:r>
            <a:r>
              <a:rPr lang="hu-HU" sz="1100" dirty="0">
                <a:solidFill>
                  <a:srgbClr val="FF0000"/>
                </a:solidFill>
                <a:highlight>
                  <a:srgbClr val="FF9933"/>
                </a:highlight>
                <a:latin typeface="Times New Roman" pitchFamily="18" charset="0"/>
                <a:cs typeface="Times New Roman" pitchFamily="18" charset="0"/>
              </a:rPr>
              <a:t>(csak a 2.-ért!)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felsőfokú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40 pont </a:t>
            </a:r>
            <a:r>
              <a:rPr lang="hu-HU" sz="1100" dirty="0">
                <a:solidFill>
                  <a:srgbClr val="FF0000"/>
                </a:solidFill>
                <a:highlight>
                  <a:srgbClr val="FF9933"/>
                </a:highlight>
                <a:latin typeface="Times New Roman" pitchFamily="18" charset="0"/>
                <a:cs typeface="Times New Roman" pitchFamily="18" charset="0"/>
              </a:rPr>
              <a:t>(csak a 2.-ért!)</a:t>
            </a:r>
            <a:endParaRPr lang="hu-HU" sz="1400" dirty="0">
              <a:highlight>
                <a:srgbClr val="FF9933"/>
              </a:highlight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3., OKTV eredményért: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1-10. hely: 	100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11-20. hely:	50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21-30. hely:	25 pont</a:t>
            </a: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2886075" y="5170488"/>
            <a:ext cx="1095375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500563" y="4635500"/>
            <a:ext cx="38100" cy="1000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H="1">
            <a:off x="5299075" y="5016500"/>
            <a:ext cx="904875" cy="604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286125" y="56261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Maximum: 500 pont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41675" y="6135688"/>
            <a:ext cx="5697538" cy="650875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vagy az érettségi pontok kétszerezésével + többletpontokkal: 500 pont</a:t>
            </a:r>
          </a:p>
        </p:txBody>
      </p:sp>
      <p:sp>
        <p:nvSpPr>
          <p:cNvPr id="19" name="Robbanás 2 18"/>
          <p:cNvSpPr/>
          <p:nvPr/>
        </p:nvSpPr>
        <p:spPr bwMode="auto">
          <a:xfrm rot="1946143">
            <a:off x="-114300" y="501650"/>
            <a:ext cx="1633538" cy="1308100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0" name="Szövegdoboz 19"/>
          <p:cNvSpPr txBox="1"/>
          <p:nvPr/>
        </p:nvSpPr>
        <p:spPr bwMode="auto">
          <a:xfrm rot="21598191">
            <a:off x="60325" y="811213"/>
            <a:ext cx="1169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445129" y="6538288"/>
            <a:ext cx="2137190" cy="338554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hu-HU" sz="1100" b="1" dirty="0">
                <a:solidFill>
                  <a:srgbClr val="FF0000"/>
                </a:solidFill>
              </a:rPr>
              <a:t>50 óra közösségi szolgálat !!! </a:t>
            </a:r>
          </a:p>
        </p:txBody>
      </p:sp>
    </p:spTree>
    <p:extLst>
      <p:ext uri="{BB962C8B-B14F-4D97-AF65-F5344CB8AC3E}">
        <p14:creationId xmlns:p14="http://schemas.microsoft.com/office/powerpoint/2010/main" val="75132210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  <p:bldP spid="6168" grpId="0" animBg="1"/>
      <p:bldP spid="6169" grpId="0" animBg="1"/>
      <p:bldP spid="6170" grpId="0" animBg="1"/>
      <p:bldP spid="6171" grpId="0" animBg="1"/>
      <p:bldP spid="6172" grpId="0" animBg="1"/>
      <p:bldP spid="6173" grpId="0" animBg="1"/>
      <p:bldP spid="6174" grpId="0" animBg="1"/>
      <p:bldP spid="6175" grpId="0" animBg="1"/>
      <p:bldP spid="6176" grpId="0" animBg="1"/>
      <p:bldP spid="6177" grpId="0" animBg="1"/>
      <p:bldP spid="6178" grpId="0" animBg="1"/>
      <p:bldP spid="6179" grpId="0" animBg="1"/>
      <p:bldP spid="6183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A 11-12. évfolyam újdonsága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>
                <a:solidFill>
                  <a:srgbClr val="FF0000"/>
                </a:solidFill>
              </a:rPr>
              <a:t>Az A és C osztályokban a 11. évfolyamon</a:t>
            </a:r>
          </a:p>
          <a:p>
            <a:pPr marL="528638" eaLnBrk="1" hangingPunct="1"/>
            <a:r>
              <a:rPr lang="hu-HU" dirty="0"/>
              <a:t>előrehozott érettségi vizsgát tehet a diák az első idegen nyelvből, ha </a:t>
            </a:r>
          </a:p>
          <a:p>
            <a:pPr marL="928688" lvl="1" eaLnBrk="1" hangingPunct="1"/>
            <a:r>
              <a:rPr lang="hu-HU" b="1" dirty="0"/>
              <a:t>felsőfokú C típusú nyelvvizsgá</a:t>
            </a:r>
            <a:r>
              <a:rPr lang="hu-HU" dirty="0"/>
              <a:t>val rendelkezik és</a:t>
            </a:r>
          </a:p>
          <a:p>
            <a:pPr marL="928688" lvl="1" eaLnBrk="1" hangingPunct="1"/>
            <a:r>
              <a:rPr lang="hu-HU" dirty="0"/>
              <a:t>a 11. évfolyamon, április 15. és április 30. között eredményes osztályozó vizsgát tesz a 11. évfolyam és a 12. évfolyam tananyagából (Az osztályozó vizsgára bocsátás feltétele a felsőfokú C típusú nyelvvizsga bizonyítvány bemutatása.)</a:t>
            </a:r>
          </a:p>
          <a:p>
            <a:pPr marL="928688" lvl="1" eaLnBrk="1" hangingPunct="1"/>
            <a:endParaRPr lang="hu-HU" dirty="0"/>
          </a:p>
          <a:p>
            <a:pPr marL="642938" lvl="1" indent="0" eaLnBrk="1" hangingPunct="1">
              <a:buNone/>
            </a:pPr>
            <a:r>
              <a:rPr lang="hu-HU" dirty="0"/>
              <a:t>Az eredményes osztályozó vizsgák után felmentést kap a tanórák látogatása alól.</a:t>
            </a:r>
          </a:p>
        </p:txBody>
      </p:sp>
    </p:spTree>
    <p:extLst>
      <p:ext uri="{BB962C8B-B14F-4D97-AF65-F5344CB8AC3E}">
        <p14:creationId xmlns:p14="http://schemas.microsoft.com/office/powerpoint/2010/main" val="1255453624"/>
      </p:ext>
    </p:extLst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/>
              <a:t>Második idegen nyelv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>
                <a:solidFill>
                  <a:srgbClr val="FF0000"/>
                </a:solidFill>
              </a:rPr>
              <a:t>Minden osztályban</a:t>
            </a:r>
          </a:p>
          <a:p>
            <a:pPr marL="528638" eaLnBrk="1" hangingPunct="1"/>
            <a:r>
              <a:rPr lang="hu-HU" dirty="0"/>
              <a:t>második idegen nyelvből osztályozóvizsgát tehet a júniusi vagy augusztusi időszakban, ha </a:t>
            </a:r>
          </a:p>
          <a:p>
            <a:pPr marL="928688" lvl="1" eaLnBrk="1" hangingPunct="1"/>
            <a:r>
              <a:rPr lang="hu-HU" b="1" dirty="0"/>
              <a:t>felsőfokú C típusú nyelvvizsgá</a:t>
            </a:r>
            <a:r>
              <a:rPr lang="hu-HU" dirty="0"/>
              <a:t>val rendelkezik és</a:t>
            </a:r>
          </a:p>
          <a:p>
            <a:pPr marL="928688" lvl="1" eaLnBrk="1" hangingPunct="1"/>
            <a:r>
              <a:rPr lang="hu-HU" dirty="0"/>
              <a:t>kérelmezi az osztályozó vizsga teljesítését a hátralévő évfolyamok tananyagára</a:t>
            </a:r>
          </a:p>
          <a:p>
            <a:pPr marL="928688" lvl="1" eaLnBrk="1" hangingPunct="1"/>
            <a:endParaRPr lang="hu-HU" dirty="0"/>
          </a:p>
          <a:p>
            <a:pPr marL="642938" lvl="1" indent="0" eaLnBrk="1" hangingPunct="1">
              <a:buNone/>
            </a:pPr>
            <a:r>
              <a:rPr lang="hu-HU" dirty="0"/>
              <a:t>Az eredményes osztályozó vizsgák után felmentést kap a tanórák látogatása alól.</a:t>
            </a:r>
          </a:p>
        </p:txBody>
      </p:sp>
    </p:spTree>
    <p:extLst>
      <p:ext uri="{BB962C8B-B14F-4D97-AF65-F5344CB8AC3E}">
        <p14:creationId xmlns:p14="http://schemas.microsoft.com/office/powerpoint/2010/main" val="3544016786"/>
      </p:ext>
    </p:extLst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73400"/>
            <a:ext cx="7772400" cy="1470025"/>
          </a:xfrm>
        </p:spPr>
        <p:txBody>
          <a:bodyPr/>
          <a:lstStyle/>
          <a:p>
            <a:pPr eaLnBrk="1" hangingPunct="1"/>
            <a:r>
              <a:rPr lang="hu-HU"/>
              <a:t>Köszönjük a figyelmüket!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>
                <a:solidFill>
                  <a:srgbClr val="FF0000"/>
                </a:solidFill>
              </a:rPr>
              <a:t>2020-tól bekövetkező változások I.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84712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Alapképzésre, osztatlan képzésre az a jelentkező vehető fel, aki </a:t>
            </a:r>
          </a:p>
          <a:p>
            <a:pPr marL="457200" indent="-457200">
              <a:buFont typeface="+mj-lt"/>
              <a:buAutoNum type="arabicPeriod"/>
            </a:pPr>
            <a:r>
              <a:rPr lang="hu-HU" b="1" dirty="0"/>
              <a:t>legalább B2 szintű, általános nyelvi, komplex nyelvvizsgával vagy azzal egyenértékű okirattal rendelkezik</a:t>
            </a:r>
            <a:r>
              <a:rPr lang="hu-HU" dirty="0"/>
              <a:t> </a:t>
            </a:r>
            <a:r>
              <a:rPr lang="hu-HU" i="1" dirty="0"/>
              <a:t>(állami, honosított nyelvvizsga vagy emelt szintű legalább 60%-os eredményű érettségi)</a:t>
            </a:r>
          </a:p>
          <a:p>
            <a:pPr marL="273050" indent="0">
              <a:buNone/>
            </a:pPr>
            <a:r>
              <a:rPr lang="hu-HU" dirty="0"/>
              <a:t>és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hu-HU" b="1" dirty="0"/>
              <a:t>legalább egy emelt szintű érettségi vizsgát tett </a:t>
            </a:r>
            <a:r>
              <a:rPr lang="hu-HU" dirty="0"/>
              <a:t>vagy felsőfokú végzettséget tanúsító oklevéllel rendelkezik.</a:t>
            </a:r>
          </a:p>
          <a:p>
            <a:pPr marL="450850" indent="0">
              <a:buNone/>
              <a:tabLst>
                <a:tab pos="450850" algn="l"/>
              </a:tabLst>
            </a:pPr>
            <a:r>
              <a:rPr lang="hu-HU" sz="1800" dirty="0"/>
              <a:t>Jelen pillanatban nem tudjuk, hogy milyen tárgyból kell tenni ezt az emelt szintű vizsgát.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  <p:extLst>
      <p:ext uri="{BB962C8B-B14F-4D97-AF65-F5344CB8AC3E}">
        <p14:creationId xmlns:p14="http://schemas.microsoft.com/office/powerpoint/2010/main" val="38921915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>
                <a:solidFill>
                  <a:srgbClr val="FF0000"/>
                </a:solidFill>
              </a:rPr>
              <a:t>2020-tól bekövetkező változások II.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7"/>
            <a:ext cx="8482084" cy="5134993"/>
          </a:xfrm>
          <a:solidFill>
            <a:srgbClr val="FF9933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/>
              <a:t>Amennyiben a jelentkező érettségi pontjait </a:t>
            </a:r>
            <a:r>
              <a:rPr lang="hu-HU" b="1" dirty="0"/>
              <a:t>az emelt szinten teljesített vizsga alapján számítják</a:t>
            </a:r>
            <a:r>
              <a:rPr lang="hu-HU" dirty="0"/>
              <a:t>, a jelentkező az emelt szinten teljesített legalább </a:t>
            </a:r>
            <a:r>
              <a:rPr lang="hu-HU" b="1" dirty="0"/>
              <a:t>45 százalékos eredményű </a:t>
            </a:r>
            <a:r>
              <a:rPr lang="hu-HU" b="1" dirty="0">
                <a:solidFill>
                  <a:srgbClr val="FF0000"/>
                </a:solidFill>
              </a:rPr>
              <a:t>második</a:t>
            </a:r>
            <a:r>
              <a:rPr lang="hu-HU" b="1" dirty="0"/>
              <a:t> érettségi vizsgáért érettségi többletpontra </a:t>
            </a:r>
            <a:r>
              <a:rPr lang="hu-HU" dirty="0"/>
              <a:t>jogosult.</a:t>
            </a:r>
          </a:p>
          <a:p>
            <a:r>
              <a:rPr lang="hu-HU" dirty="0"/>
              <a:t>A jelentkező </a:t>
            </a:r>
            <a:r>
              <a:rPr lang="hu-HU" b="1" dirty="0">
                <a:solidFill>
                  <a:srgbClr val="FF0000"/>
                </a:solidFill>
              </a:rPr>
              <a:t>a felvételi követelményen felül teljesített</a:t>
            </a:r>
            <a:r>
              <a:rPr lang="hu-HU" dirty="0"/>
              <a:t>, államilag elismert vagy azzal egyenértékű, magyartól eltérő idegen nyelvből tett nyelvvizsgáért </a:t>
            </a:r>
            <a:r>
              <a:rPr lang="hu-HU" dirty="0" err="1"/>
              <a:t>nyelvenként</a:t>
            </a:r>
            <a:endParaRPr lang="hu-HU" dirty="0"/>
          </a:p>
          <a:p>
            <a:pPr marL="900113" indent="0">
              <a:buNone/>
            </a:pPr>
            <a:r>
              <a:rPr lang="hu-HU" i="1" dirty="0"/>
              <a:t>a)</a:t>
            </a:r>
            <a:r>
              <a:rPr lang="hu-HU" dirty="0"/>
              <a:t> </a:t>
            </a:r>
            <a:r>
              <a:rPr lang="hu-HU" b="1" dirty="0"/>
              <a:t>középfokú (B2) komplex típusú</a:t>
            </a:r>
            <a:r>
              <a:rPr lang="hu-HU" dirty="0"/>
              <a:t> nyelvvizsga esetén </a:t>
            </a:r>
            <a:r>
              <a:rPr lang="hu-HU" b="1" dirty="0"/>
              <a:t>28 többletpontra </a:t>
            </a:r>
            <a:r>
              <a:rPr lang="hu-HU" dirty="0"/>
              <a:t>vagy</a:t>
            </a:r>
          </a:p>
          <a:p>
            <a:pPr marL="900113" indent="0">
              <a:buNone/>
            </a:pPr>
            <a:r>
              <a:rPr lang="hu-HU" i="1" dirty="0"/>
              <a:t>b)</a:t>
            </a:r>
            <a:r>
              <a:rPr lang="hu-HU" dirty="0"/>
              <a:t> </a:t>
            </a:r>
            <a:r>
              <a:rPr lang="hu-HU" b="1" dirty="0"/>
              <a:t>felsőfokú (C1) komplex típusú </a:t>
            </a:r>
            <a:r>
              <a:rPr lang="hu-HU" dirty="0"/>
              <a:t>nyelvvizsga esetén </a:t>
            </a:r>
            <a:r>
              <a:rPr lang="hu-HU" b="1" dirty="0"/>
              <a:t>40 többletpontra</a:t>
            </a:r>
          </a:p>
          <a:p>
            <a:pPr marL="355600" indent="0">
              <a:buNone/>
            </a:pPr>
            <a:r>
              <a:rPr lang="hu-HU" dirty="0"/>
              <a:t>jogosult.</a:t>
            </a:r>
          </a:p>
          <a:p>
            <a:pPr marL="457200" indent="-457200">
              <a:buFont typeface="+mj-lt"/>
              <a:buAutoNum type="arabicPeriod"/>
            </a:pPr>
            <a:endParaRPr lang="hu-HU" sz="1800" dirty="0"/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  <p:extLst>
      <p:ext uri="{BB962C8B-B14F-4D97-AF65-F5344CB8AC3E}">
        <p14:creationId xmlns:p14="http://schemas.microsoft.com/office/powerpoint/2010/main" val="276804480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65" name="Group 121"/>
          <p:cNvGraphicFramePr>
            <a:graphicFrameLocks noGrp="1"/>
          </p:cNvGraphicFramePr>
          <p:nvPr/>
        </p:nvGraphicFramePr>
        <p:xfrm>
          <a:off x="1644650" y="1323975"/>
          <a:ext cx="6527800" cy="5142240"/>
        </p:xfrm>
        <a:graphic>
          <a:graphicData uri="http://schemas.openxmlformats.org/drawingml/2006/table">
            <a:tbl>
              <a:tblPr/>
              <a:tblGrid>
                <a:gridCol w="2566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Az érettségi vizsga százaléka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(középszint)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többletponttal (emelt 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85-89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75-79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70-74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65-69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45-49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hu-H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5697538" y="1774825"/>
            <a:ext cx="2474912" cy="2759075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5705475" y="4546600"/>
            <a:ext cx="2466975" cy="257175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4211638" y="1778000"/>
            <a:ext cx="1485900" cy="296863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Csoportba foglalás 47"/>
          <p:cNvGrpSpPr>
            <a:grpSpLocks/>
          </p:cNvGrpSpPr>
          <p:nvPr/>
        </p:nvGrpSpPr>
        <p:grpSpPr bwMode="auto">
          <a:xfrm>
            <a:off x="3705225" y="1803400"/>
            <a:ext cx="519113" cy="4718050"/>
            <a:chOff x="3705225" y="1803400"/>
            <a:chExt cx="519339" cy="4718050"/>
          </a:xfrm>
        </p:grpSpPr>
        <p:sp>
          <p:nvSpPr>
            <p:cNvPr id="9325" name="Line 107"/>
            <p:cNvSpPr>
              <a:spLocks noChangeShapeType="1"/>
            </p:cNvSpPr>
            <p:nvPr/>
          </p:nvSpPr>
          <p:spPr bwMode="auto">
            <a:xfrm>
              <a:off x="3790950" y="28956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6" name="Line 108"/>
            <p:cNvSpPr>
              <a:spLocks noChangeShapeType="1"/>
            </p:cNvSpPr>
            <p:nvPr/>
          </p:nvSpPr>
          <p:spPr bwMode="auto">
            <a:xfrm>
              <a:off x="3771900" y="18034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7" name="Line 109"/>
            <p:cNvSpPr>
              <a:spLocks noChangeShapeType="1"/>
            </p:cNvSpPr>
            <p:nvPr/>
          </p:nvSpPr>
          <p:spPr bwMode="auto">
            <a:xfrm>
              <a:off x="3800475" y="40005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8" name="Line 110"/>
            <p:cNvSpPr>
              <a:spLocks noChangeShapeType="1"/>
            </p:cNvSpPr>
            <p:nvPr/>
          </p:nvSpPr>
          <p:spPr bwMode="auto">
            <a:xfrm>
              <a:off x="3790950" y="5095875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9" name="Line 111"/>
            <p:cNvSpPr>
              <a:spLocks noChangeShapeType="1"/>
            </p:cNvSpPr>
            <p:nvPr/>
          </p:nvSpPr>
          <p:spPr bwMode="auto">
            <a:xfrm>
              <a:off x="3805464" y="5915484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0" name="Line 112"/>
            <p:cNvSpPr>
              <a:spLocks noChangeShapeType="1"/>
            </p:cNvSpPr>
            <p:nvPr/>
          </p:nvSpPr>
          <p:spPr bwMode="auto">
            <a:xfrm>
              <a:off x="4076700" y="5105401"/>
              <a:ext cx="0" cy="78740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1" name="Line 113"/>
            <p:cNvSpPr>
              <a:spLocks noChangeShapeType="1"/>
            </p:cNvSpPr>
            <p:nvPr/>
          </p:nvSpPr>
          <p:spPr bwMode="auto">
            <a:xfrm>
              <a:off x="4076700" y="4019550"/>
              <a:ext cx="0" cy="10763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2" name="Line 114"/>
            <p:cNvSpPr>
              <a:spLocks noChangeShapeType="1"/>
            </p:cNvSpPr>
            <p:nvPr/>
          </p:nvSpPr>
          <p:spPr bwMode="auto">
            <a:xfrm>
              <a:off x="4076700" y="2886075"/>
              <a:ext cx="0" cy="11144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3" name="Line 115"/>
            <p:cNvSpPr>
              <a:spLocks noChangeShapeType="1"/>
            </p:cNvSpPr>
            <p:nvPr/>
          </p:nvSpPr>
          <p:spPr bwMode="auto">
            <a:xfrm>
              <a:off x="4076700" y="1803401"/>
              <a:ext cx="0" cy="111125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4" name="Line 116"/>
            <p:cNvSpPr>
              <a:spLocks noChangeShapeType="1"/>
            </p:cNvSpPr>
            <p:nvPr/>
          </p:nvSpPr>
          <p:spPr bwMode="auto">
            <a:xfrm>
              <a:off x="4063299" y="5921829"/>
              <a:ext cx="13401" cy="55517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5" name="Text Box 118"/>
            <p:cNvSpPr txBox="1">
              <a:spLocks noChangeArrowheads="1"/>
            </p:cNvSpPr>
            <p:nvPr/>
          </p:nvSpPr>
          <p:spPr bwMode="auto">
            <a:xfrm>
              <a:off x="3779838" y="6276975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36" name="Text Box 119"/>
            <p:cNvSpPr txBox="1">
              <a:spLocks noChangeArrowheads="1"/>
            </p:cNvSpPr>
            <p:nvPr/>
          </p:nvSpPr>
          <p:spPr bwMode="auto">
            <a:xfrm>
              <a:off x="3771900" y="6097818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9337" name="Text Box 120"/>
            <p:cNvSpPr txBox="1">
              <a:spLocks noChangeArrowheads="1"/>
            </p:cNvSpPr>
            <p:nvPr/>
          </p:nvSpPr>
          <p:spPr bwMode="auto">
            <a:xfrm>
              <a:off x="3771900" y="54673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9338" name="Text Box 121"/>
            <p:cNvSpPr txBox="1">
              <a:spLocks noChangeArrowheads="1"/>
            </p:cNvSpPr>
            <p:nvPr/>
          </p:nvSpPr>
          <p:spPr bwMode="auto">
            <a:xfrm>
              <a:off x="3743325" y="43624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3</a:t>
              </a:r>
            </a:p>
          </p:txBody>
        </p:sp>
        <p:sp>
          <p:nvSpPr>
            <p:cNvPr id="9339" name="Text Box 122"/>
            <p:cNvSpPr txBox="1">
              <a:spLocks noChangeArrowheads="1"/>
            </p:cNvSpPr>
            <p:nvPr/>
          </p:nvSpPr>
          <p:spPr bwMode="auto">
            <a:xfrm>
              <a:off x="3724275" y="32670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4</a:t>
              </a:r>
            </a:p>
          </p:txBody>
        </p:sp>
        <p:sp>
          <p:nvSpPr>
            <p:cNvPr id="9340" name="Text Box 123"/>
            <p:cNvSpPr txBox="1">
              <a:spLocks noChangeArrowheads="1"/>
            </p:cNvSpPr>
            <p:nvPr/>
          </p:nvSpPr>
          <p:spPr bwMode="auto">
            <a:xfrm>
              <a:off x="3705225" y="24288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5</a:t>
              </a:r>
            </a:p>
          </p:txBody>
        </p:sp>
      </p:grpSp>
      <p:grpSp>
        <p:nvGrpSpPr>
          <p:cNvPr id="3" name="Csoportba foglalás 48"/>
          <p:cNvGrpSpPr>
            <a:grpSpLocks/>
          </p:cNvGrpSpPr>
          <p:nvPr/>
        </p:nvGrpSpPr>
        <p:grpSpPr bwMode="auto">
          <a:xfrm>
            <a:off x="8161338" y="1790700"/>
            <a:ext cx="476250" cy="4738688"/>
            <a:chOff x="8161338" y="1790700"/>
            <a:chExt cx="476250" cy="4738688"/>
          </a:xfrm>
        </p:grpSpPr>
        <p:sp>
          <p:nvSpPr>
            <p:cNvPr id="9309" name="Line 126"/>
            <p:cNvSpPr>
              <a:spLocks noChangeShapeType="1"/>
            </p:cNvSpPr>
            <p:nvPr/>
          </p:nvSpPr>
          <p:spPr bwMode="auto">
            <a:xfrm>
              <a:off x="8180388" y="40084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0" name="Line 127"/>
            <p:cNvSpPr>
              <a:spLocks noChangeShapeType="1"/>
            </p:cNvSpPr>
            <p:nvPr/>
          </p:nvSpPr>
          <p:spPr bwMode="auto">
            <a:xfrm>
              <a:off x="8161338" y="17986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1" name="Line 128"/>
            <p:cNvSpPr>
              <a:spLocks noChangeShapeType="1"/>
            </p:cNvSpPr>
            <p:nvPr/>
          </p:nvSpPr>
          <p:spPr bwMode="auto">
            <a:xfrm>
              <a:off x="8189913" y="4713288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2" name="Line 129"/>
            <p:cNvSpPr>
              <a:spLocks noChangeShapeType="1"/>
            </p:cNvSpPr>
            <p:nvPr/>
          </p:nvSpPr>
          <p:spPr bwMode="auto">
            <a:xfrm>
              <a:off x="8180388" y="5427663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3" name="Line 130"/>
            <p:cNvSpPr>
              <a:spLocks noChangeShapeType="1"/>
            </p:cNvSpPr>
            <p:nvPr/>
          </p:nvSpPr>
          <p:spPr bwMode="auto">
            <a:xfrm>
              <a:off x="8180388" y="5923422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4" name="Line 131"/>
            <p:cNvSpPr>
              <a:spLocks noChangeShapeType="1"/>
            </p:cNvSpPr>
            <p:nvPr/>
          </p:nvSpPr>
          <p:spPr bwMode="auto">
            <a:xfrm>
              <a:off x="8294688" y="5427663"/>
              <a:ext cx="0" cy="49416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5" name="Line 132"/>
            <p:cNvSpPr>
              <a:spLocks noChangeShapeType="1"/>
            </p:cNvSpPr>
            <p:nvPr/>
          </p:nvSpPr>
          <p:spPr bwMode="auto">
            <a:xfrm>
              <a:off x="8294688" y="4722813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6" name="Line 133"/>
            <p:cNvSpPr>
              <a:spLocks noChangeShapeType="1"/>
            </p:cNvSpPr>
            <p:nvPr/>
          </p:nvSpPr>
          <p:spPr bwMode="auto">
            <a:xfrm>
              <a:off x="8294688" y="4008437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7" name="Line 134"/>
            <p:cNvSpPr>
              <a:spLocks noChangeShapeType="1"/>
            </p:cNvSpPr>
            <p:nvPr/>
          </p:nvSpPr>
          <p:spPr bwMode="auto">
            <a:xfrm>
              <a:off x="8294688" y="1790700"/>
              <a:ext cx="0" cy="22177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8" name="Line 135"/>
            <p:cNvSpPr>
              <a:spLocks noChangeShapeType="1"/>
            </p:cNvSpPr>
            <p:nvPr/>
          </p:nvSpPr>
          <p:spPr bwMode="auto">
            <a:xfrm>
              <a:off x="8294688" y="5950857"/>
              <a:ext cx="0" cy="53408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9" name="Text Box 137"/>
            <p:cNvSpPr txBox="1">
              <a:spLocks noChangeArrowheads="1"/>
            </p:cNvSpPr>
            <p:nvPr/>
          </p:nvSpPr>
          <p:spPr bwMode="auto">
            <a:xfrm>
              <a:off x="8169276" y="6284913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20" name="Text Box 138"/>
            <p:cNvSpPr txBox="1">
              <a:spLocks noChangeArrowheads="1"/>
            </p:cNvSpPr>
            <p:nvPr/>
          </p:nvSpPr>
          <p:spPr bwMode="auto">
            <a:xfrm>
              <a:off x="8370888" y="6115734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9321" name="Text Box 139"/>
            <p:cNvSpPr txBox="1">
              <a:spLocks noChangeArrowheads="1"/>
            </p:cNvSpPr>
            <p:nvPr/>
          </p:nvSpPr>
          <p:spPr bwMode="auto">
            <a:xfrm>
              <a:off x="8351838" y="57134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322" name="Text Box 140"/>
            <p:cNvSpPr txBox="1">
              <a:spLocks noChangeArrowheads="1"/>
            </p:cNvSpPr>
            <p:nvPr/>
          </p:nvSpPr>
          <p:spPr bwMode="auto">
            <a:xfrm>
              <a:off x="8342313" y="493236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323" name="Text Box 141"/>
            <p:cNvSpPr txBox="1">
              <a:spLocks noChangeArrowheads="1"/>
            </p:cNvSpPr>
            <p:nvPr/>
          </p:nvSpPr>
          <p:spPr bwMode="auto">
            <a:xfrm>
              <a:off x="8323263" y="42656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324" name="Text Box 142"/>
            <p:cNvSpPr txBox="1">
              <a:spLocks noChangeArrowheads="1"/>
            </p:cNvSpPr>
            <p:nvPr/>
          </p:nvSpPr>
          <p:spPr bwMode="auto">
            <a:xfrm>
              <a:off x="8332788" y="2970212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5</a:t>
              </a:r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4965700" y="1803400"/>
            <a:ext cx="3206750" cy="2743200"/>
            <a:chOff x="3215" y="1244"/>
            <a:chExt cx="1661" cy="1460"/>
          </a:xfrm>
        </p:grpSpPr>
        <p:sp>
          <p:nvSpPr>
            <p:cNvPr id="9307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8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4848225" y="2032000"/>
            <a:ext cx="3324225" cy="2786063"/>
            <a:chOff x="3215" y="1244"/>
            <a:chExt cx="1661" cy="1460"/>
          </a:xfrm>
        </p:grpSpPr>
        <p:sp>
          <p:nvSpPr>
            <p:cNvPr id="9305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007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6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007033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6" name="Robbanás 2 4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7" name="Szövegdoboz 46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  <p:extLst>
      <p:ext uri="{BB962C8B-B14F-4D97-AF65-F5344CB8AC3E}">
        <p14:creationId xmlns:p14="http://schemas.microsoft.com/office/powerpoint/2010/main" val="41250828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0" grpId="0" animBg="1"/>
      <p:bldP spid="8291" grpId="0" animBg="1"/>
      <p:bldP spid="82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2019-től megkövetelt emelt szintű érettségi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457200" y="1912938"/>
            <a:ext cx="8229600" cy="881062"/>
          </a:xfrm>
        </p:spPr>
        <p:txBody>
          <a:bodyPr/>
          <a:lstStyle/>
          <a:p>
            <a:r>
              <a:rPr lang="hu-HU" b="1" dirty="0"/>
              <a:t>Agrár képzési terület</a:t>
            </a:r>
          </a:p>
          <a:p>
            <a:pPr lvl="1"/>
            <a:r>
              <a:rPr lang="hu-HU" b="1" dirty="0"/>
              <a:t>állatorvosi, erdőmérnöki </a:t>
            </a:r>
            <a:r>
              <a:rPr lang="hu-HU" dirty="0"/>
              <a:t>osztatlan képzés</a:t>
            </a:r>
            <a:r>
              <a:rPr lang="hu-HU" b="1" dirty="0"/>
              <a:t> </a:t>
            </a:r>
            <a:endParaRPr lang="hu-HU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499" y="2611438"/>
            <a:ext cx="8535727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Bölcsészettudomány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anglisztika, germanisztika, keleti nyelvek és kultúrák, magyar, közösségszervezés, néprajz, ókori nyelvek és kultúrák, pedagógia, pszichológia, régészet, </a:t>
            </a:r>
            <a:r>
              <a:rPr lang="hu-HU" sz="2000" b="1" dirty="0" err="1">
                <a:latin typeface="+mn-lt"/>
              </a:rPr>
              <a:t>romanisztika</a:t>
            </a:r>
            <a:r>
              <a:rPr lang="hu-HU" sz="2000" b="1" dirty="0">
                <a:latin typeface="+mn-lt"/>
              </a:rPr>
              <a:t>, </a:t>
            </a:r>
            <a:r>
              <a:rPr lang="hu-HU" sz="2000" b="1" dirty="0" err="1">
                <a:latin typeface="+mn-lt"/>
              </a:rPr>
              <a:t>romológia</a:t>
            </a:r>
            <a:r>
              <a:rPr lang="hu-HU" sz="2000" b="1" dirty="0">
                <a:latin typeface="+mn-lt"/>
              </a:rPr>
              <a:t>, szabad bölcsészet, szlavisztika, történelem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57200" y="42370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Jogi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jogász</a:t>
            </a:r>
            <a:r>
              <a:rPr lang="hu-HU" sz="2000" dirty="0">
                <a:latin typeface="+mn-lt"/>
              </a:rPr>
              <a:t> osztatlan képzés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44500" y="5024438"/>
            <a:ext cx="8229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Gazdaságtudományok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alkalmazott közgazdaságtan, gazdaság- és pénzügy-matematikai elemzés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9" name="Robbanás 2 8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Szövegdoboz 9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1" name="Tartalom helye 2"/>
          <p:cNvSpPr txBox="1">
            <a:spLocks/>
          </p:cNvSpPr>
          <p:nvPr/>
        </p:nvSpPr>
        <p:spPr bwMode="auto">
          <a:xfrm>
            <a:off x="444500" y="6027738"/>
            <a:ext cx="82296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Orvos- és egészségtudomány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általános orvos, fogorvos, gyógyszerész </a:t>
            </a:r>
            <a:r>
              <a:rPr lang="hu-HU" sz="2000" dirty="0">
                <a:latin typeface="+mn-lt"/>
              </a:rPr>
              <a:t>osztatlan képzés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2018-tól megkövetelt emelt szintű érettségi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44500" y="3462911"/>
            <a:ext cx="8229600" cy="146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Társadalomtudomány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informatikus könyvtáros, kommunikáció és médiatudomány, nemzetközi tanulmányok, politikatudomány, szociális munka, </a:t>
            </a:r>
            <a:r>
              <a:rPr lang="hu-HU" sz="2000" b="1" dirty="0" err="1">
                <a:latin typeface="+mn-lt"/>
              </a:rPr>
              <a:t>szociálpedagógia</a:t>
            </a:r>
            <a:r>
              <a:rPr lang="hu-HU" sz="2000" b="1" dirty="0">
                <a:latin typeface="+mn-lt"/>
              </a:rPr>
              <a:t>, szociológia </a:t>
            </a:r>
            <a:r>
              <a:rPr lang="hu-HU" sz="2000" dirty="0">
                <a:latin typeface="+mn-lt"/>
              </a:rPr>
              <a:t>alapszakok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15925" y="4844035"/>
            <a:ext cx="8229600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Műszaki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építészmérnöki </a:t>
            </a:r>
            <a:r>
              <a:rPr lang="hu-HU" sz="2000" dirty="0">
                <a:latin typeface="+mn-lt"/>
              </a:rPr>
              <a:t>osztatlan képzés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energetikai mérnöki, építészmérnöki </a:t>
            </a:r>
            <a:r>
              <a:rPr lang="hu-HU" sz="2000" dirty="0">
                <a:latin typeface="+mn-lt"/>
              </a:rPr>
              <a:t>alapképzés</a:t>
            </a:r>
          </a:p>
        </p:txBody>
      </p:sp>
      <p:sp>
        <p:nvSpPr>
          <p:cNvPr id="6" name="Robbanás 2 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Szövegdoboz 8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73075" y="6014022"/>
            <a:ext cx="8229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Tanárképzések (osztatlan) esetén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dirty="0">
                <a:latin typeface="+mn-lt"/>
              </a:rPr>
              <a:t>van olyan, ahol a szakpárból az egyik szak tantárgyából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6541477" y="5902293"/>
            <a:ext cx="2409142" cy="707886"/>
            <a:chOff x="6541477" y="5422245"/>
            <a:chExt cx="2409142" cy="707886"/>
          </a:xfrm>
        </p:grpSpPr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6541477" y="5530443"/>
              <a:ext cx="2104048" cy="45634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spcBef>
                  <a:spcPts val="0"/>
                </a:spcBef>
              </a:pPr>
              <a:r>
                <a:rPr lang="hu-HU" sz="1400" b="1" dirty="0">
                  <a:solidFill>
                    <a:srgbClr val="FF0000"/>
                  </a:solidFill>
                </a:rPr>
                <a:t>Klebelsberg-ösztöndíj </a:t>
              </a: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8568154" y="5422245"/>
              <a:ext cx="382465" cy="707886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4000" b="1" dirty="0">
                  <a:solidFill>
                    <a:srgbClr val="FF0000"/>
                  </a:solidFill>
                </a:rPr>
                <a:t>! </a:t>
              </a:r>
              <a:endParaRPr lang="hu-HU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Tartalom helye 2"/>
          <p:cNvSpPr txBox="1">
            <a:spLocks/>
          </p:cNvSpPr>
          <p:nvPr/>
        </p:nvSpPr>
        <p:spPr bwMode="auto">
          <a:xfrm>
            <a:off x="457200" y="1770394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Államtudományi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Államtudományi, </a:t>
            </a:r>
            <a:r>
              <a:rPr lang="hu-HU" sz="2000" b="1" dirty="0"/>
              <a:t>nemzetközi biztonság- és védelempolitikai, nemzetközi igazgatási  </a:t>
            </a:r>
            <a:r>
              <a:rPr lang="hu-HU" sz="2000" b="1" dirty="0">
                <a:latin typeface="+mn-lt"/>
              </a:rPr>
              <a:t> </a:t>
            </a:r>
            <a:r>
              <a:rPr lang="hu-HU" sz="2000" dirty="0">
                <a:latin typeface="+mn-lt"/>
              </a:rPr>
              <a:t>alapszak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14" name="Tartalom helye 2"/>
          <p:cNvSpPr txBox="1">
            <a:spLocks/>
          </p:cNvSpPr>
          <p:nvPr/>
        </p:nvSpPr>
        <p:spPr bwMode="auto">
          <a:xfrm>
            <a:off x="406400" y="2726310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Természettudomány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Matematika </a:t>
            </a:r>
            <a:r>
              <a:rPr lang="hu-HU" sz="2000" dirty="0">
                <a:latin typeface="+mn-lt"/>
              </a:rPr>
              <a:t>alapszak</a:t>
            </a:r>
            <a:r>
              <a:rPr lang="hu-HU" sz="2000" b="1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Kurrens egyetemi szakok érettségi tárgyai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67843"/>
              </p:ext>
            </p:extLst>
          </p:nvPr>
        </p:nvGraphicFramePr>
        <p:xfrm>
          <a:off x="246741" y="1849438"/>
          <a:ext cx="8650515" cy="5034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83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6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Szak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Érettségi követelmény (2 tárgy)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általános orvos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(</a:t>
                      </a: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/>
                        <a:t>) és</a:t>
                      </a:r>
                    </a:p>
                    <a:p>
                      <a:pPr algn="ctr"/>
                      <a:r>
                        <a:rPr lang="hu-HU" i="1" dirty="0"/>
                        <a:t>kémia</a:t>
                      </a:r>
                      <a:r>
                        <a:rPr lang="hu-HU" dirty="0"/>
                        <a:t> (</a:t>
                      </a: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/>
                        <a:t>) vagy </a:t>
                      </a:r>
                      <a:r>
                        <a:rPr lang="hu-HU" i="1" dirty="0"/>
                        <a:t>fizika</a:t>
                      </a:r>
                      <a:r>
                        <a:rPr lang="hu-HU" dirty="0"/>
                        <a:t> (</a:t>
                      </a: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/>
                        <a:t>villamosmérnöki,</a:t>
                      </a:r>
                      <a:br>
                        <a:rPr lang="hu-HU" b="1" dirty="0"/>
                      </a:br>
                      <a:r>
                        <a:rPr lang="hu-HU" b="1" dirty="0"/>
                        <a:t>járműmérnöki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és</a:t>
                      </a:r>
                      <a:br>
                        <a:rPr lang="hu-HU" dirty="0"/>
                      </a:br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fizika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informatika</a:t>
                      </a:r>
                      <a:r>
                        <a:rPr lang="hu-HU" baseline="0" dirty="0"/>
                        <a:t> vagy </a:t>
                      </a:r>
                      <a:r>
                        <a:rPr lang="hu-HU" i="1" baseline="0" dirty="0"/>
                        <a:t>kémia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mérnökinformatikus,</a:t>
                      </a:r>
                      <a:br>
                        <a:rPr lang="hu-HU" b="1" dirty="0"/>
                      </a:br>
                      <a:r>
                        <a:rPr lang="hu-HU" b="1" dirty="0"/>
                        <a:t>programtervező informatikus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és</a:t>
                      </a:r>
                    </a:p>
                    <a:p>
                      <a:pPr algn="ctr"/>
                      <a:r>
                        <a:rPr lang="hu-HU" i="1" dirty="0"/>
                        <a:t>fizika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informatika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pszichológia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idegen nyelv </a:t>
                      </a:r>
                      <a:r>
                        <a:rPr lang="hu-HU" dirty="0"/>
                        <a:t>vagy </a:t>
                      </a:r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magyar nyelv és irodalom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történelem</a:t>
                      </a:r>
                      <a:br>
                        <a:rPr lang="hu-HU" dirty="0"/>
                      </a:br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matematika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</a:t>
                      </a:r>
                      <a:r>
                        <a:rPr lang="hu-HU" dirty="0"/>
                        <a:t> és </a:t>
                      </a:r>
                      <a:r>
                        <a:rPr lang="hu-HU" i="1" dirty="0"/>
                        <a:t>biológia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fizika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földrajz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informatika</a:t>
                      </a:r>
                      <a:r>
                        <a:rPr lang="hu-HU" dirty="0"/>
                        <a:t> vagy </a:t>
                      </a:r>
                      <a:r>
                        <a:rPr lang="hu-HU" i="1" dirty="0"/>
                        <a:t>kémia</a:t>
                      </a:r>
                    </a:p>
                    <a:p>
                      <a:pPr algn="ctr"/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 vizsgatárgy kötelező emelt szinten </a:t>
                      </a:r>
                      <a:br>
                        <a:rPr lang="hu-HU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(ami informatika nem lehet)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építészmérnök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/>
                        <a:t>matematika és fizika</a:t>
                      </a:r>
                    </a:p>
                    <a:p>
                      <a:pPr algn="ctr"/>
                      <a:r>
                        <a:rPr lang="hu-HU" dirty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/>
              <a:t>Gépészmérnök I.</a:t>
            </a:r>
            <a:endParaRPr lang="hu-HU" b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77 pont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169 pont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76,8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0334" name="Group 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538438"/>
              </p:ext>
            </p:extLst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Fizika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1794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3403" name="Line 83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4" name="Line 84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29" name="Line 85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3401" name="Line 87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2" name="Line 88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294 pont</a:t>
            </a:r>
          </a:p>
        </p:txBody>
      </p:sp>
      <p:sp>
        <p:nvSpPr>
          <p:cNvPr id="31834" name="Line 90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5900738" y="1535113"/>
            <a:ext cx="3116262" cy="5794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4611688" y="656272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  <p:extLst>
      <p:ext uri="{BB962C8B-B14F-4D97-AF65-F5344CB8AC3E}">
        <p14:creationId xmlns:p14="http://schemas.microsoft.com/office/powerpoint/2010/main" val="243641000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6" grpId="1" animBg="1"/>
      <p:bldP spid="10243" grpId="0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829" grpId="0" animBg="1"/>
      <p:bldP spid="31833" grpId="0" animBg="1"/>
      <p:bldP spid="31834" grpId="0" animBg="1"/>
      <p:bldP spid="31835" grpId="0" animBg="1"/>
      <p:bldP spid="31836" grpId="0"/>
    </p:bld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</TotalTime>
  <Words>1593</Words>
  <Application>Microsoft Office PowerPoint</Application>
  <PresentationFormat>Diavetítés a képernyőre (4:3 oldalarány)</PresentationFormat>
  <Paragraphs>444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Symbol</vt:lpstr>
      <vt:lpstr>Times New Roman</vt:lpstr>
      <vt:lpstr>Wingdings</vt:lpstr>
      <vt:lpstr>Alapértelmezett terv</vt:lpstr>
      <vt:lpstr>Tájékoztató  a felsőoktatási felvételi eljárásról és az emelt szintű képzés választásról</vt:lpstr>
      <vt:lpstr>Pontszámítási rendszer (2018.05.24.)</vt:lpstr>
      <vt:lpstr>2020-tól bekövetkező változások I.</vt:lpstr>
      <vt:lpstr>2020-tól bekövetkező változások II.</vt:lpstr>
      <vt:lpstr>PowerPoint-bemutató</vt:lpstr>
      <vt:lpstr>2019-től megkövetelt emelt szintű érettségi</vt:lpstr>
      <vt:lpstr>2018-tól megkövetelt emelt szintű érettségi</vt:lpstr>
      <vt:lpstr>Kurrens egyetemi szakok érettségi tárgyai</vt:lpstr>
      <vt:lpstr>Gépészmérnök I.</vt:lpstr>
      <vt:lpstr>Gépészmérnök II.</vt:lpstr>
      <vt:lpstr>Jogász-irány I.</vt:lpstr>
      <vt:lpstr>Jogász-irány II.</vt:lpstr>
      <vt:lpstr>Emelt- vagy közép szintű felkészítés?</vt:lpstr>
      <vt:lpstr>A Lovassy László Gimnázium kínálata</vt:lpstr>
      <vt:lpstr>A Lovassy László Gimnázium kínálata</vt:lpstr>
      <vt:lpstr>A Lovassy László Gimnázium kínálata</vt:lpstr>
      <vt:lpstr>A MAXIMÁLIS óraszám  alakulása 11. és 12.-ben</vt:lpstr>
      <vt:lpstr>Az emelt szintű képzés jelentkezési rendje</vt:lpstr>
      <vt:lpstr>Az emelt szintű képzés a két utolsó évben</vt:lpstr>
      <vt:lpstr>A 11-12. évfolyam újdonsága</vt:lpstr>
      <vt:lpstr>Második idegen nyelv</vt:lpstr>
      <vt:lpstr>Köszönjük a figyelmüket!</vt:lpstr>
    </vt:vector>
  </TitlesOfParts>
  <Company>Otthon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Pálffy Zoltán</dc:creator>
  <cp:lastModifiedBy>Pálffy Zoltán</cp:lastModifiedBy>
  <cp:revision>263</cp:revision>
  <cp:lastPrinted>2014-02-18T14:19:30Z</cp:lastPrinted>
  <dcterms:created xsi:type="dcterms:W3CDTF">2006-02-28T13:54:26Z</dcterms:created>
  <dcterms:modified xsi:type="dcterms:W3CDTF">2018-05-30T20:04:18Z</dcterms:modified>
</cp:coreProperties>
</file>